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y="5143500" cx="9144000"/>
  <p:notesSz cx="6858000" cy="9144000"/>
  <p:embeddedFontLst>
    <p:embeddedFont>
      <p:font typeface="Josefin Slab"/>
      <p:regular r:id="rId55"/>
      <p:bold r:id="rId56"/>
      <p:italic r:id="rId57"/>
      <p:boldItalic r:id="rId58"/>
    </p:embeddedFont>
    <p:embeddedFont>
      <p:font typeface="Anton"/>
      <p:regular r:id="rId59"/>
    </p:embeddedFont>
    <p:embeddedFont>
      <p:font typeface="Rajdhani SemiBold"/>
      <p:regular r:id="rId60"/>
      <p:bold r:id="rId61"/>
    </p:embeddedFont>
    <p:embeddedFont>
      <p:font typeface="Fira Sans Condensed"/>
      <p:regular r:id="rId62"/>
      <p:bold r:id="rId63"/>
      <p:italic r:id="rId64"/>
      <p:boldItalic r:id="rId65"/>
    </p:embeddedFont>
    <p:embeddedFont>
      <p:font typeface="Rajdhani Medium"/>
      <p:regular r:id="rId66"/>
      <p:bold r:id="rId67"/>
    </p:embeddedFont>
    <p:embeddedFont>
      <p:font typeface="Advent Pro Light"/>
      <p:regular r:id="rId68"/>
      <p:bold r:id="rId69"/>
    </p:embeddedFont>
    <p:embeddedFont>
      <p:font typeface="Rajdhani"/>
      <p:regular r:id="rId70"/>
      <p:bold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288B544-3FBE-4E90-BCCF-597D3B7566EE}">
  <a:tblStyle styleId="{D288B544-3FBE-4E90-BCCF-597D3B7566EE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B01B44B1-16B9-4125-AF71-E5FE51C26A4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Rajdhani-bold.fntdata"/><Relationship Id="rId70" Type="http://schemas.openxmlformats.org/officeDocument/2006/relationships/font" Target="fonts/Rajdhani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FiraSansCondensed-regular.fntdata"/><Relationship Id="rId61" Type="http://schemas.openxmlformats.org/officeDocument/2006/relationships/font" Target="fonts/RajdhaniSemiBold-bold.fntdata"/><Relationship Id="rId20" Type="http://schemas.openxmlformats.org/officeDocument/2006/relationships/slide" Target="slides/slide15.xml"/><Relationship Id="rId64" Type="http://schemas.openxmlformats.org/officeDocument/2006/relationships/font" Target="fonts/FiraSansCondensed-italic.fntdata"/><Relationship Id="rId63" Type="http://schemas.openxmlformats.org/officeDocument/2006/relationships/font" Target="fonts/FiraSansCondensed-bold.fntdata"/><Relationship Id="rId22" Type="http://schemas.openxmlformats.org/officeDocument/2006/relationships/slide" Target="slides/slide17.xml"/><Relationship Id="rId66" Type="http://schemas.openxmlformats.org/officeDocument/2006/relationships/font" Target="fonts/RajdhaniMedium-regular.fntdata"/><Relationship Id="rId21" Type="http://schemas.openxmlformats.org/officeDocument/2006/relationships/slide" Target="slides/slide16.xml"/><Relationship Id="rId65" Type="http://schemas.openxmlformats.org/officeDocument/2006/relationships/font" Target="fonts/FiraSansCondensed-boldItalic.fntdata"/><Relationship Id="rId24" Type="http://schemas.openxmlformats.org/officeDocument/2006/relationships/slide" Target="slides/slide19.xml"/><Relationship Id="rId68" Type="http://schemas.openxmlformats.org/officeDocument/2006/relationships/font" Target="fonts/AdventProLight-regular.fntdata"/><Relationship Id="rId23" Type="http://schemas.openxmlformats.org/officeDocument/2006/relationships/slide" Target="slides/slide18.xml"/><Relationship Id="rId67" Type="http://schemas.openxmlformats.org/officeDocument/2006/relationships/font" Target="fonts/RajdhaniMedium-bold.fntdata"/><Relationship Id="rId60" Type="http://schemas.openxmlformats.org/officeDocument/2006/relationships/font" Target="fonts/RajdhaniSemiBold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AdventProLight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JosefinSlab-regular.fntdata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JosefinSlab-italic.fntdata"/><Relationship Id="rId12" Type="http://schemas.openxmlformats.org/officeDocument/2006/relationships/slide" Target="slides/slide7.xml"/><Relationship Id="rId56" Type="http://schemas.openxmlformats.org/officeDocument/2006/relationships/font" Target="fonts/JosefinSlab-bold.fntdata"/><Relationship Id="rId15" Type="http://schemas.openxmlformats.org/officeDocument/2006/relationships/slide" Target="slides/slide10.xml"/><Relationship Id="rId59" Type="http://schemas.openxmlformats.org/officeDocument/2006/relationships/font" Target="fonts/Anton-regular.fntdata"/><Relationship Id="rId14" Type="http://schemas.openxmlformats.org/officeDocument/2006/relationships/slide" Target="slides/slide9.xml"/><Relationship Id="rId58" Type="http://schemas.openxmlformats.org/officeDocument/2006/relationships/font" Target="fonts/JosefinSlab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08a6ee8a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08a6ee8a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1b1c9eebc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1b1c9eebc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1b1c9eebc1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1b1c9eebc1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1b1c9eebc1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1b1c9eebc1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21f1c64ec7_3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21f1c64ec7_3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1b1c9eebc1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1b1c9eebc1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b1c9eebc1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1b1c9eebc1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b1c9eebc1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1b1c9eebc1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21f1c64ec7_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21f1c64ec7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24b36292df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24b36292df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24b36292df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24b36292df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21f1c64ec7_3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21f1c64ec7_3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24b36292df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24b36292df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4b36292df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4b36292df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b1c9eebc1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1b1c9eebc1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f3e3725a1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f3e3725a1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1b1c9eebc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1b1c9eebc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f3e3725a1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f3e3725a1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f3e3725a1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f3e3725a1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f3e3725a12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f3e3725a1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21f1c64ec7_3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21f1c64ec7_3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f3e3725a12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f3e3725a1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2335d932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2335d932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f3e3725a12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f3e3725a12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f3e3725a12_0_9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f3e3725a12_0_9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241293ad03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241293ad03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235cc66d43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235cc66d43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21f1c64ec7_4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21f1c64ec7_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21f1c64ec7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21f1c64ec7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21f1c64ec7_3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21f1c64ec7_3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21c5eba96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21c5eba96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235cc66d4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235cc66d4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1f1c64ec7_3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1f1c64ec7_3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b1c9eeb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1b1c9eeb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23bf2560b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23bf2560b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Prediction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21f1c64ec7_3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21f1c64ec7_3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23bf2560b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23bf2560b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f3e3725a12_0_9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f3e3725a12_0_9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23bf2560b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23bf2560b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24c51020c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24c51020c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21f1c64ec7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21f1c64ec7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24c51020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24c51020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24c51020ca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124c51020ca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23bf2560b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23bf2560b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21f1c64ec7_3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21f1c64ec7_3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1f1c64ec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21f1c64ec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21f1c64ec7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21f1c64ec7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1f1c64ec7_3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1f1c64ec7_3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b1c9eebc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1b1c9eebc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/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/>
          <p:nvPr>
            <p:ph hasCustomPrompt="1" type="title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2"/>
          <p:cNvSpPr txBox="1"/>
          <p:nvPr>
            <p:ph idx="1" type="body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/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3" name="Google Shape;43;p14"/>
          <p:cNvSpPr txBox="1"/>
          <p:nvPr>
            <p:ph idx="1" type="subTitle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4" name="Google Shape;44;p14"/>
          <p:cNvSpPr txBox="1"/>
          <p:nvPr>
            <p:ph idx="2" type="title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5" name="Google Shape;45;p14"/>
          <p:cNvSpPr txBox="1"/>
          <p:nvPr>
            <p:ph idx="3" type="subTitle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6" name="Google Shape;46;p14"/>
          <p:cNvSpPr txBox="1"/>
          <p:nvPr>
            <p:ph idx="4" type="title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7" name="Google Shape;47;p14"/>
          <p:cNvSpPr txBox="1"/>
          <p:nvPr>
            <p:ph idx="5" type="subTitle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8" name="Google Shape;48;p14"/>
          <p:cNvSpPr txBox="1"/>
          <p:nvPr>
            <p:ph idx="6" type="title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9" name="Google Shape;49;p14"/>
          <p:cNvSpPr txBox="1"/>
          <p:nvPr>
            <p:ph idx="7" type="subTitle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50" name="Google Shape;50;p14"/>
          <p:cNvSpPr txBox="1"/>
          <p:nvPr>
            <p:ph hasCustomPrompt="1" idx="8" type="title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/>
          <p:nvPr>
            <p:ph hasCustomPrompt="1" idx="9" type="title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13" type="title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14" type="title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idx="1" type="subTitle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2" type="subTitle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7" name="Google Shape;57;p15"/>
          <p:cNvSpPr txBox="1"/>
          <p:nvPr>
            <p:ph idx="3" type="subTitle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idx="4" type="subTitle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idx="1" type="subTitle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2" name="Google Shape;62;p16"/>
          <p:cNvSpPr txBox="1"/>
          <p:nvPr>
            <p:ph idx="2" type="subTitle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3" name="Google Shape;63;p16"/>
          <p:cNvSpPr txBox="1"/>
          <p:nvPr>
            <p:ph idx="3" type="subTitle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4" name="Google Shape;64;p16"/>
          <p:cNvSpPr txBox="1"/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5" name="Google Shape;65;p16"/>
          <p:cNvSpPr txBox="1"/>
          <p:nvPr>
            <p:ph idx="4" type="title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6" name="Google Shape;66;p16"/>
          <p:cNvSpPr txBox="1"/>
          <p:nvPr>
            <p:ph idx="5" type="title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7" name="Google Shape;67;p16"/>
          <p:cNvSpPr txBox="1"/>
          <p:nvPr>
            <p:ph idx="6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idx="1" type="subTitle"/>
          </p:nvPr>
        </p:nvSpPr>
        <p:spPr>
          <a:xfrm>
            <a:off x="6006000" y="2320225"/>
            <a:ext cx="2006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70" name="Google Shape;70;p17"/>
          <p:cNvSpPr txBox="1"/>
          <p:nvPr>
            <p:ph idx="2" type="subTitle"/>
          </p:nvPr>
        </p:nvSpPr>
        <p:spPr>
          <a:xfrm>
            <a:off x="6006000" y="3478616"/>
            <a:ext cx="2006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hasCustomPrompt="1" type="title"/>
          </p:nvPr>
        </p:nvSpPr>
        <p:spPr>
          <a:xfrm>
            <a:off x="6006000" y="1954025"/>
            <a:ext cx="12354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2" name="Google Shape;72;p17"/>
          <p:cNvSpPr txBox="1"/>
          <p:nvPr>
            <p:ph hasCustomPrompt="1" idx="3" type="title"/>
          </p:nvPr>
        </p:nvSpPr>
        <p:spPr>
          <a:xfrm>
            <a:off x="6006000" y="3100474"/>
            <a:ext cx="12354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3" name="Google Shape;73;p17"/>
          <p:cNvSpPr txBox="1"/>
          <p:nvPr>
            <p:ph idx="4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916225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6" name="Google Shape;76;p18"/>
          <p:cNvSpPr txBox="1"/>
          <p:nvPr>
            <p:ph idx="1" type="subTitle"/>
          </p:nvPr>
        </p:nvSpPr>
        <p:spPr>
          <a:xfrm>
            <a:off x="786275" y="1909450"/>
            <a:ext cx="210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77" name="Google Shape;77;p18"/>
          <p:cNvSpPr txBox="1"/>
          <p:nvPr>
            <p:ph idx="2" type="title"/>
          </p:nvPr>
        </p:nvSpPr>
        <p:spPr>
          <a:xfrm>
            <a:off x="6298374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8" name="Google Shape;78;p18"/>
          <p:cNvSpPr txBox="1"/>
          <p:nvPr>
            <p:ph idx="3" type="subTitle"/>
          </p:nvPr>
        </p:nvSpPr>
        <p:spPr>
          <a:xfrm>
            <a:off x="6080425" y="19094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79" name="Google Shape;79;p18"/>
          <p:cNvSpPr txBox="1"/>
          <p:nvPr>
            <p:ph idx="4" type="title"/>
          </p:nvPr>
        </p:nvSpPr>
        <p:spPr>
          <a:xfrm>
            <a:off x="3607299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0" name="Google Shape;80;p18"/>
          <p:cNvSpPr txBox="1"/>
          <p:nvPr>
            <p:ph idx="5" type="subTitle"/>
          </p:nvPr>
        </p:nvSpPr>
        <p:spPr>
          <a:xfrm>
            <a:off x="3389350" y="33322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81" name="Google Shape;81;p18"/>
          <p:cNvSpPr txBox="1"/>
          <p:nvPr>
            <p:ph idx="6" type="title"/>
          </p:nvPr>
        </p:nvSpPr>
        <p:spPr>
          <a:xfrm>
            <a:off x="3607299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2" name="Google Shape;82;p18"/>
          <p:cNvSpPr txBox="1"/>
          <p:nvPr>
            <p:ph idx="7" type="subTitle"/>
          </p:nvPr>
        </p:nvSpPr>
        <p:spPr>
          <a:xfrm>
            <a:off x="3389350" y="19094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83" name="Google Shape;83;p18"/>
          <p:cNvSpPr txBox="1"/>
          <p:nvPr>
            <p:ph idx="8" type="title"/>
          </p:nvPr>
        </p:nvSpPr>
        <p:spPr>
          <a:xfrm>
            <a:off x="916225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4" name="Google Shape;84;p18"/>
          <p:cNvSpPr txBox="1"/>
          <p:nvPr>
            <p:ph idx="9" type="subTitle"/>
          </p:nvPr>
        </p:nvSpPr>
        <p:spPr>
          <a:xfrm>
            <a:off x="786325" y="3332250"/>
            <a:ext cx="210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85" name="Google Shape;85;p18"/>
          <p:cNvSpPr txBox="1"/>
          <p:nvPr>
            <p:ph idx="13" type="title"/>
          </p:nvPr>
        </p:nvSpPr>
        <p:spPr>
          <a:xfrm>
            <a:off x="6495924" y="3872763"/>
            <a:ext cx="1446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6" name="Google Shape;86;p18"/>
          <p:cNvSpPr txBox="1"/>
          <p:nvPr>
            <p:ph idx="14" type="subTitle"/>
          </p:nvPr>
        </p:nvSpPr>
        <p:spPr>
          <a:xfrm>
            <a:off x="6080425" y="33322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87" name="Google Shape;87;p18"/>
          <p:cNvSpPr txBox="1"/>
          <p:nvPr>
            <p:ph idx="15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19"/>
          <p:cNvSpPr txBox="1"/>
          <p:nvPr>
            <p:ph idx="1" type="subTitle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19"/>
          <p:cNvSpPr txBox="1"/>
          <p:nvPr/>
        </p:nvSpPr>
        <p:spPr>
          <a:xfrm>
            <a:off x="28134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b="1" lang="en" sz="900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b="1" lang="en" sz="900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b="1" lang="en" sz="900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/>
        </p:txBody>
      </p:sp>
      <p:sp>
        <p:nvSpPr>
          <p:cNvPr id="15" name="Google Shape;15;p4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idx="1" type="subTitle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8" name="Google Shape;18;p5"/>
          <p:cNvSpPr txBox="1"/>
          <p:nvPr>
            <p:ph idx="2" type="subTitle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3" type="subTitle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4" type="subTitle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idx="1" type="subTitle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" name="Google Shape;28;p8"/>
          <p:cNvSpPr txBox="1"/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/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3" name="Google Shape;33;p10"/>
          <p:cNvSpPr txBox="1"/>
          <p:nvPr>
            <p:ph idx="1" type="subTitle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" name="Google Shape;34;p10"/>
          <p:cNvSpPr txBox="1"/>
          <p:nvPr>
            <p:ph hasCustomPrompt="1" idx="2" type="title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jp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jpg"/><Relationship Id="rId4" Type="http://schemas.openxmlformats.org/officeDocument/2006/relationships/image" Target="../media/image24.png"/><Relationship Id="rId5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4.jp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jp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jp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4.jpg"/><Relationship Id="rId4" Type="http://schemas.openxmlformats.org/officeDocument/2006/relationships/image" Target="../media/image27.png"/><Relationship Id="rId5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jpg"/><Relationship Id="rId4" Type="http://schemas.openxmlformats.org/officeDocument/2006/relationships/image" Target="../media/image24.png"/><Relationship Id="rId5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4.jpg"/><Relationship Id="rId4" Type="http://schemas.openxmlformats.org/officeDocument/2006/relationships/image" Target="../media/image31.png"/><Relationship Id="rId5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jpg"/><Relationship Id="rId4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5.jp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5.jpg"/><Relationship Id="rId4" Type="http://schemas.openxmlformats.org/officeDocument/2006/relationships/image" Target="../media/image46.png"/><Relationship Id="rId5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5.jpg"/><Relationship Id="rId4" Type="http://schemas.openxmlformats.org/officeDocument/2006/relationships/image" Target="../media/image52.png"/><Relationship Id="rId5" Type="http://schemas.openxmlformats.org/officeDocument/2006/relationships/image" Target="../media/image4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jpg"/><Relationship Id="rId4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jpg"/><Relationship Id="rId4" Type="http://schemas.openxmlformats.org/officeDocument/2006/relationships/image" Target="../media/image4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jpg"/><Relationship Id="rId4" Type="http://schemas.openxmlformats.org/officeDocument/2006/relationships/image" Target="../media/image5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1.png"/><Relationship Id="rId4" Type="http://schemas.openxmlformats.org/officeDocument/2006/relationships/image" Target="../media/image4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png"/><Relationship Id="rId4" Type="http://schemas.openxmlformats.org/officeDocument/2006/relationships/image" Target="../media/image53.png"/><Relationship Id="rId5" Type="http://schemas.openxmlformats.org/officeDocument/2006/relationships/image" Target="../media/image5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3.png"/><Relationship Id="rId4" Type="http://schemas.openxmlformats.org/officeDocument/2006/relationships/image" Target="../media/image61.png"/><Relationship Id="rId5" Type="http://schemas.openxmlformats.org/officeDocument/2006/relationships/image" Target="../media/image5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0.jpg"/><Relationship Id="rId4" Type="http://schemas.openxmlformats.org/officeDocument/2006/relationships/image" Target="../media/image6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0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://www.pewinternet.org/2015/04/09/teens-social-mediatechnology-2015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kaggle.com/praveengovi/emotions-dataset-for-nlp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jp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0.jp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type="ctrTitle"/>
          </p:nvPr>
        </p:nvSpPr>
        <p:spPr>
          <a:xfrm>
            <a:off x="572225" y="673550"/>
            <a:ext cx="4404000" cy="292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>
                <a:latin typeface="Rajdhani"/>
                <a:ea typeface="Rajdhani"/>
                <a:cs typeface="Rajdhani"/>
                <a:sym typeface="Rajdhani"/>
              </a:rPr>
              <a:t>Text-based Emotion Classifier</a:t>
            </a:r>
            <a:endParaRPr sz="62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9" name="Google Shape;99;p22"/>
          <p:cNvSpPr txBox="1"/>
          <p:nvPr>
            <p:ph idx="1" type="subTitle"/>
          </p:nvPr>
        </p:nvSpPr>
        <p:spPr>
          <a:xfrm>
            <a:off x="749075" y="3597050"/>
            <a:ext cx="3173100" cy="12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"/>
                <a:ea typeface="Fira Sans Condensed"/>
                <a:cs typeface="Fira Sans Condensed"/>
                <a:sym typeface="Fira Sans Condensed"/>
              </a:rPr>
              <a:t>Presented by Group 4 </a:t>
            </a:r>
            <a:endParaRPr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"/>
                <a:ea typeface="Fira Sans Condensed"/>
                <a:cs typeface="Fira Sans Condensed"/>
                <a:sym typeface="Fira Sans Condensed"/>
              </a:rPr>
              <a:t>Lee Juin</a:t>
            </a:r>
            <a:endParaRPr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"/>
                <a:ea typeface="Fira Sans Condensed"/>
                <a:cs typeface="Fira Sans Condensed"/>
                <a:sym typeface="Fira Sans Condensed"/>
              </a:rPr>
              <a:t>Lee Ci Hui</a:t>
            </a:r>
            <a:endParaRPr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"/>
                <a:ea typeface="Fira Sans Condensed"/>
                <a:cs typeface="Fira Sans Condensed"/>
                <a:sym typeface="Fira Sans Condensed"/>
              </a:rPr>
              <a:t>Kassim Malaysia</a:t>
            </a:r>
            <a:endParaRPr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100" name="Google Shape;100;p22"/>
          <p:cNvPicPr preferRelativeResize="0"/>
          <p:nvPr/>
        </p:nvPicPr>
        <p:blipFill rotWithShape="1">
          <a:blip r:embed="rId4">
            <a:alphaModFix/>
          </a:blip>
          <a:srcRect b="5495" l="6664" r="6220" t="4858"/>
          <a:stretch/>
        </p:blipFill>
        <p:spPr>
          <a:xfrm>
            <a:off x="4393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1" name="Google Shape;161;p31"/>
          <p:cNvCxnSpPr/>
          <p:nvPr/>
        </p:nvCxnSpPr>
        <p:spPr>
          <a:xfrm flipH="1">
            <a:off x="6315574" y="588463"/>
            <a:ext cx="902400" cy="194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62" name="Google Shape;162;p31"/>
          <p:cNvSpPr txBox="1"/>
          <p:nvPr/>
        </p:nvSpPr>
        <p:spPr>
          <a:xfrm>
            <a:off x="7261125" y="291875"/>
            <a:ext cx="902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Spam</a:t>
            </a:r>
            <a:endParaRPr sz="2100">
              <a:solidFill>
                <a:schemeClr val="accen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cxnSp>
        <p:nvCxnSpPr>
          <p:cNvPr id="163" name="Google Shape;163;p31"/>
          <p:cNvCxnSpPr/>
          <p:nvPr/>
        </p:nvCxnSpPr>
        <p:spPr>
          <a:xfrm flipH="1" rot="10800000">
            <a:off x="1551225" y="1051275"/>
            <a:ext cx="1278300" cy="234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64" name="Google Shape;164;p31"/>
          <p:cNvSpPr txBox="1"/>
          <p:nvPr/>
        </p:nvSpPr>
        <p:spPr>
          <a:xfrm>
            <a:off x="861575" y="1010450"/>
            <a:ext cx="77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Typo</a:t>
            </a:r>
            <a:endParaRPr sz="2100">
              <a:solidFill>
                <a:schemeClr val="accen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grpSp>
        <p:nvGrpSpPr>
          <p:cNvPr id="165" name="Google Shape;165;p31"/>
          <p:cNvGrpSpPr/>
          <p:nvPr/>
        </p:nvGrpSpPr>
        <p:grpSpPr>
          <a:xfrm>
            <a:off x="2562729" y="291881"/>
            <a:ext cx="4018502" cy="1266227"/>
            <a:chOff x="2492145" y="2881565"/>
            <a:chExt cx="607300" cy="229751"/>
          </a:xfrm>
        </p:grpSpPr>
        <p:sp>
          <p:nvSpPr>
            <p:cNvPr id="166" name="Google Shape;166;p31"/>
            <p:cNvSpPr/>
            <p:nvPr/>
          </p:nvSpPr>
          <p:spPr>
            <a:xfrm>
              <a:off x="2530550" y="2913581"/>
              <a:ext cx="530589" cy="165697"/>
            </a:xfrm>
            <a:custGeom>
              <a:rect b="b" l="l" r="r" t="t"/>
              <a:pathLst>
                <a:path extrusionOk="0" h="36397" w="116549">
                  <a:moveTo>
                    <a:pt x="18199" y="1"/>
                  </a:moveTo>
                  <a:cubicBezTo>
                    <a:pt x="8148" y="1"/>
                    <a:pt x="1" y="8148"/>
                    <a:pt x="1" y="18198"/>
                  </a:cubicBezTo>
                  <a:cubicBezTo>
                    <a:pt x="1" y="28249"/>
                    <a:pt x="8148" y="36396"/>
                    <a:pt x="18199" y="36396"/>
                  </a:cubicBezTo>
                  <a:lnTo>
                    <a:pt x="98350" y="36396"/>
                  </a:lnTo>
                  <a:cubicBezTo>
                    <a:pt x="108401" y="36396"/>
                    <a:pt x="116548" y="28249"/>
                    <a:pt x="116548" y="18198"/>
                  </a:cubicBezTo>
                  <a:cubicBezTo>
                    <a:pt x="116548" y="8148"/>
                    <a:pt x="108401" y="1"/>
                    <a:pt x="98350" y="1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900">
                  <a:solidFill>
                    <a:srgbClr val="F2F2F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Suspicious texts?</a:t>
              </a:r>
              <a:endParaRPr sz="2900">
                <a:solidFill>
                  <a:srgbClr val="F2F2F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2F2F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=&gt; Words that are extraordinary long</a:t>
              </a:r>
              <a:r>
                <a:rPr lang="en" sz="1500">
                  <a:solidFill>
                    <a:srgbClr val="F2F2F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 </a:t>
              </a:r>
              <a:endParaRPr sz="1500">
                <a:solidFill>
                  <a:srgbClr val="F2F2F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67" name="Google Shape;167;p31"/>
            <p:cNvSpPr/>
            <p:nvPr/>
          </p:nvSpPr>
          <p:spPr>
            <a:xfrm>
              <a:off x="2886492" y="2881565"/>
              <a:ext cx="212952" cy="229751"/>
            </a:xfrm>
            <a:custGeom>
              <a:rect b="b" l="l" r="r" t="t"/>
              <a:pathLst>
                <a:path extrusionOk="0" h="50467" w="46777">
                  <a:moveTo>
                    <a:pt x="1" y="1"/>
                  </a:moveTo>
                  <a:lnTo>
                    <a:pt x="1" y="1458"/>
                  </a:lnTo>
                  <a:lnTo>
                    <a:pt x="21544" y="1458"/>
                  </a:lnTo>
                  <a:cubicBezTo>
                    <a:pt x="34653" y="1458"/>
                    <a:pt x="45320" y="12123"/>
                    <a:pt x="45320" y="25233"/>
                  </a:cubicBezTo>
                  <a:cubicBezTo>
                    <a:pt x="45320" y="38344"/>
                    <a:pt x="34653" y="49009"/>
                    <a:pt x="21544" y="49009"/>
                  </a:cubicBezTo>
                  <a:lnTo>
                    <a:pt x="1" y="49009"/>
                  </a:lnTo>
                  <a:lnTo>
                    <a:pt x="1" y="50466"/>
                  </a:lnTo>
                  <a:lnTo>
                    <a:pt x="21544" y="50466"/>
                  </a:lnTo>
                  <a:cubicBezTo>
                    <a:pt x="35457" y="50466"/>
                    <a:pt x="46776" y="39146"/>
                    <a:pt x="46776" y="25233"/>
                  </a:cubicBezTo>
                  <a:cubicBezTo>
                    <a:pt x="46776" y="11322"/>
                    <a:pt x="35457" y="1"/>
                    <a:pt x="21544" y="1"/>
                  </a:cubicBezTo>
                  <a:close/>
                </a:path>
              </a:pathLst>
            </a:custGeom>
            <a:solidFill>
              <a:srgbClr val="F8FAFB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68" name="Google Shape;168;p31"/>
            <p:cNvSpPr/>
            <p:nvPr/>
          </p:nvSpPr>
          <p:spPr>
            <a:xfrm>
              <a:off x="2492145" y="2881565"/>
              <a:ext cx="212934" cy="229751"/>
            </a:xfrm>
            <a:custGeom>
              <a:rect b="b" l="l" r="r" t="t"/>
              <a:pathLst>
                <a:path extrusionOk="0" h="50467" w="46773">
                  <a:moveTo>
                    <a:pt x="25232" y="1"/>
                  </a:moveTo>
                  <a:cubicBezTo>
                    <a:pt x="11319" y="1"/>
                    <a:pt x="0" y="11322"/>
                    <a:pt x="0" y="25233"/>
                  </a:cubicBezTo>
                  <a:cubicBezTo>
                    <a:pt x="0" y="39146"/>
                    <a:pt x="11319" y="50466"/>
                    <a:pt x="25232" y="50466"/>
                  </a:cubicBezTo>
                  <a:lnTo>
                    <a:pt x="46773" y="50466"/>
                  </a:lnTo>
                  <a:lnTo>
                    <a:pt x="46773" y="49007"/>
                  </a:lnTo>
                  <a:lnTo>
                    <a:pt x="25232" y="49007"/>
                  </a:lnTo>
                  <a:cubicBezTo>
                    <a:pt x="12124" y="49007"/>
                    <a:pt x="1456" y="38344"/>
                    <a:pt x="1456" y="25233"/>
                  </a:cubicBezTo>
                  <a:cubicBezTo>
                    <a:pt x="1456" y="12123"/>
                    <a:pt x="12124" y="1457"/>
                    <a:pt x="25232" y="1457"/>
                  </a:cubicBezTo>
                  <a:lnTo>
                    <a:pt x="46773" y="1457"/>
                  </a:lnTo>
                  <a:lnTo>
                    <a:pt x="46773" y="1"/>
                  </a:lnTo>
                  <a:close/>
                </a:path>
              </a:pathLst>
            </a:custGeom>
            <a:solidFill>
              <a:srgbClr val="F8FAFB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169" name="Google Shape;169;p31"/>
          <p:cNvGrpSpPr/>
          <p:nvPr/>
        </p:nvGrpSpPr>
        <p:grpSpPr>
          <a:xfrm>
            <a:off x="790738" y="1497068"/>
            <a:ext cx="3498314" cy="1220287"/>
            <a:chOff x="2224351" y="3100241"/>
            <a:chExt cx="528686" cy="221415"/>
          </a:xfrm>
        </p:grpSpPr>
        <p:grpSp>
          <p:nvGrpSpPr>
            <p:cNvPr id="170" name="Google Shape;170;p31"/>
            <p:cNvGrpSpPr/>
            <p:nvPr/>
          </p:nvGrpSpPr>
          <p:grpSpPr>
            <a:xfrm>
              <a:off x="2320752" y="3100241"/>
              <a:ext cx="432285" cy="70648"/>
              <a:chOff x="2320752" y="3100241"/>
              <a:chExt cx="432285" cy="70648"/>
            </a:xfrm>
          </p:grpSpPr>
          <p:sp>
            <p:nvSpPr>
              <p:cNvPr id="171" name="Google Shape;171;p31"/>
              <p:cNvSpPr/>
              <p:nvPr/>
            </p:nvSpPr>
            <p:spPr>
              <a:xfrm>
                <a:off x="2320752" y="3106801"/>
                <a:ext cx="425889" cy="64087"/>
              </a:xfrm>
              <a:custGeom>
                <a:rect b="b" l="l" r="r" t="t"/>
                <a:pathLst>
                  <a:path extrusionOk="0" h="18698" w="54064">
                    <a:moveTo>
                      <a:pt x="53821" y="0"/>
                    </a:moveTo>
                    <a:cubicBezTo>
                      <a:pt x="53686" y="0"/>
                      <a:pt x="53579" y="109"/>
                      <a:pt x="53579" y="242"/>
                    </a:cubicBezTo>
                    <a:lnTo>
                      <a:pt x="53579" y="5286"/>
                    </a:lnTo>
                    <a:cubicBezTo>
                      <a:pt x="53579" y="8576"/>
                      <a:pt x="50903" y="11250"/>
                      <a:pt x="47614" y="11250"/>
                    </a:cubicBezTo>
                    <a:lnTo>
                      <a:pt x="7205" y="11250"/>
                    </a:lnTo>
                    <a:cubicBezTo>
                      <a:pt x="3232" y="11250"/>
                      <a:pt x="0" y="14484"/>
                      <a:pt x="0" y="18456"/>
                    </a:cubicBezTo>
                    <a:cubicBezTo>
                      <a:pt x="0" y="18589"/>
                      <a:pt x="109" y="18698"/>
                      <a:pt x="242" y="18698"/>
                    </a:cubicBezTo>
                    <a:cubicBezTo>
                      <a:pt x="376" y="18698"/>
                      <a:pt x="485" y="18589"/>
                      <a:pt x="485" y="18456"/>
                    </a:cubicBezTo>
                    <a:cubicBezTo>
                      <a:pt x="485" y="14751"/>
                      <a:pt x="3499" y="11736"/>
                      <a:pt x="7202" y="11736"/>
                    </a:cubicBezTo>
                    <a:lnTo>
                      <a:pt x="47612" y="11736"/>
                    </a:lnTo>
                    <a:cubicBezTo>
                      <a:pt x="51169" y="11736"/>
                      <a:pt x="54063" y="8843"/>
                      <a:pt x="54063" y="5286"/>
                    </a:cubicBezTo>
                    <a:lnTo>
                      <a:pt x="54063" y="242"/>
                    </a:lnTo>
                    <a:cubicBezTo>
                      <a:pt x="54063" y="109"/>
                      <a:pt x="53955" y="0"/>
                      <a:pt x="53821" y="0"/>
                    </a:cubicBezTo>
                    <a:close/>
                  </a:path>
                </a:pathLst>
              </a:custGeom>
              <a:solidFill>
                <a:srgbClr val="0C2E3A"/>
              </a:solidFill>
              <a:ln cap="flat" cmpd="sng" w="19050">
                <a:solidFill>
                  <a:srgbClr val="F2F2F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 Condensed"/>
                  <a:ea typeface="Fira Sans Condensed"/>
                  <a:cs typeface="Fira Sans Condensed"/>
                  <a:sym typeface="Fira Sans Condensed"/>
                </a:endParaRPr>
              </a:p>
            </p:txBody>
          </p:sp>
          <p:sp>
            <p:nvSpPr>
              <p:cNvPr id="172" name="Google Shape;172;p31"/>
              <p:cNvSpPr/>
              <p:nvPr/>
            </p:nvSpPr>
            <p:spPr>
              <a:xfrm>
                <a:off x="2737686" y="3100241"/>
                <a:ext cx="15351" cy="15356"/>
              </a:xfrm>
              <a:custGeom>
                <a:rect b="b" l="l" r="r" t="t"/>
                <a:pathLst>
                  <a:path extrusionOk="0" h="3373" w="3372">
                    <a:moveTo>
                      <a:pt x="1687" y="1"/>
                    </a:moveTo>
                    <a:cubicBezTo>
                      <a:pt x="755" y="1"/>
                      <a:pt x="1" y="754"/>
                      <a:pt x="1" y="1686"/>
                    </a:cubicBezTo>
                    <a:cubicBezTo>
                      <a:pt x="1" y="2618"/>
                      <a:pt x="755" y="3372"/>
                      <a:pt x="1687" y="3372"/>
                    </a:cubicBezTo>
                    <a:cubicBezTo>
                      <a:pt x="2619" y="3372"/>
                      <a:pt x="3372" y="2618"/>
                      <a:pt x="3372" y="1686"/>
                    </a:cubicBezTo>
                    <a:cubicBezTo>
                      <a:pt x="3372" y="754"/>
                      <a:pt x="2619" y="1"/>
                      <a:pt x="1687" y="1"/>
                    </a:cubicBezTo>
                    <a:close/>
                  </a:path>
                </a:pathLst>
              </a:custGeom>
              <a:solidFill>
                <a:srgbClr val="F8FAFB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 Condensed"/>
                  <a:ea typeface="Fira Sans Condensed"/>
                  <a:cs typeface="Fira Sans Condensed"/>
                  <a:sym typeface="Fira Sans Condensed"/>
                </a:endParaRPr>
              </a:p>
            </p:txBody>
          </p:sp>
        </p:grpSp>
        <p:sp>
          <p:nvSpPr>
            <p:cNvPr id="173" name="Google Shape;173;p31"/>
            <p:cNvSpPr/>
            <p:nvPr/>
          </p:nvSpPr>
          <p:spPr>
            <a:xfrm>
              <a:off x="2224351" y="3170901"/>
              <a:ext cx="212885" cy="150755"/>
            </a:xfrm>
            <a:custGeom>
              <a:rect b="b" l="l" r="r" t="t"/>
              <a:pathLst>
                <a:path extrusionOk="0" h="39988" w="49279">
                  <a:moveTo>
                    <a:pt x="7997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7" y="39988"/>
                  </a:cubicBezTo>
                  <a:lnTo>
                    <a:pt x="41282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79"/>
                    <a:pt x="45697" y="0"/>
                    <a:pt x="41282" y="0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2F2F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MAX LENGTH OF WORD</a:t>
              </a:r>
              <a:endParaRPr sz="1500">
                <a:solidFill>
                  <a:srgbClr val="F2F2F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174" name="Google Shape;174;p31"/>
          <p:cNvGrpSpPr/>
          <p:nvPr/>
        </p:nvGrpSpPr>
        <p:grpSpPr>
          <a:xfrm>
            <a:off x="4854398" y="1497068"/>
            <a:ext cx="3848052" cy="2963861"/>
            <a:chOff x="2838475" y="3100241"/>
            <a:chExt cx="581540" cy="537779"/>
          </a:xfrm>
        </p:grpSpPr>
        <p:grpSp>
          <p:nvGrpSpPr>
            <p:cNvPr id="175" name="Google Shape;175;p31"/>
            <p:cNvGrpSpPr/>
            <p:nvPr/>
          </p:nvGrpSpPr>
          <p:grpSpPr>
            <a:xfrm>
              <a:off x="2838475" y="3100241"/>
              <a:ext cx="511103" cy="387018"/>
              <a:chOff x="2838475" y="3100241"/>
              <a:chExt cx="511103" cy="387018"/>
            </a:xfrm>
          </p:grpSpPr>
          <p:sp>
            <p:nvSpPr>
              <p:cNvPr id="176" name="Google Shape;176;p31"/>
              <p:cNvSpPr/>
              <p:nvPr/>
            </p:nvSpPr>
            <p:spPr>
              <a:xfrm>
                <a:off x="2845152" y="3106801"/>
                <a:ext cx="504426" cy="380458"/>
              </a:xfrm>
              <a:custGeom>
                <a:rect b="b" l="l" r="r" t="t"/>
                <a:pathLst>
                  <a:path extrusionOk="0" h="18698" w="54065">
                    <a:moveTo>
                      <a:pt x="242" y="0"/>
                    </a:moveTo>
                    <a:cubicBezTo>
                      <a:pt x="109" y="0"/>
                      <a:pt x="0" y="109"/>
                      <a:pt x="0" y="242"/>
                    </a:cubicBezTo>
                    <a:lnTo>
                      <a:pt x="0" y="5286"/>
                    </a:lnTo>
                    <a:cubicBezTo>
                      <a:pt x="0" y="8843"/>
                      <a:pt x="2895" y="11736"/>
                      <a:pt x="6451" y="11736"/>
                    </a:cubicBezTo>
                    <a:lnTo>
                      <a:pt x="46862" y="11736"/>
                    </a:lnTo>
                    <a:cubicBezTo>
                      <a:pt x="50567" y="11736"/>
                      <a:pt x="53580" y="14751"/>
                      <a:pt x="53580" y="18456"/>
                    </a:cubicBezTo>
                    <a:cubicBezTo>
                      <a:pt x="53580" y="18589"/>
                      <a:pt x="53689" y="18698"/>
                      <a:pt x="53822" y="18698"/>
                    </a:cubicBezTo>
                    <a:cubicBezTo>
                      <a:pt x="53957" y="18698"/>
                      <a:pt x="54064" y="18589"/>
                      <a:pt x="54063" y="18456"/>
                    </a:cubicBezTo>
                    <a:cubicBezTo>
                      <a:pt x="54063" y="14484"/>
                      <a:pt x="50831" y="11250"/>
                      <a:pt x="46858" y="11250"/>
                    </a:cubicBezTo>
                    <a:lnTo>
                      <a:pt x="6449" y="11250"/>
                    </a:lnTo>
                    <a:cubicBezTo>
                      <a:pt x="3160" y="11250"/>
                      <a:pt x="484" y="8576"/>
                      <a:pt x="484" y="5286"/>
                    </a:cubicBezTo>
                    <a:lnTo>
                      <a:pt x="484" y="242"/>
                    </a:lnTo>
                    <a:cubicBezTo>
                      <a:pt x="484" y="109"/>
                      <a:pt x="376" y="0"/>
                      <a:pt x="242" y="0"/>
                    </a:cubicBezTo>
                    <a:close/>
                  </a:path>
                </a:pathLst>
              </a:custGeom>
              <a:solidFill>
                <a:srgbClr val="F8FAFB"/>
              </a:solidFill>
              <a:ln cap="flat" cmpd="sng" w="9525">
                <a:solidFill>
                  <a:srgbClr val="F2F2F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 Condensed"/>
                  <a:ea typeface="Fira Sans Condensed"/>
                  <a:cs typeface="Fira Sans Condensed"/>
                  <a:sym typeface="Fira Sans Condensed"/>
                </a:endParaRPr>
              </a:p>
            </p:txBody>
          </p:sp>
          <p:sp>
            <p:nvSpPr>
              <p:cNvPr id="177" name="Google Shape;177;p31"/>
              <p:cNvSpPr/>
              <p:nvPr/>
            </p:nvSpPr>
            <p:spPr>
              <a:xfrm>
                <a:off x="3082301" y="3183117"/>
                <a:ext cx="15360" cy="15360"/>
              </a:xfrm>
              <a:custGeom>
                <a:rect b="b" l="l" r="r" t="t"/>
                <a:pathLst>
                  <a:path extrusionOk="0" h="3374" w="3374">
                    <a:moveTo>
                      <a:pt x="1687" y="0"/>
                    </a:moveTo>
                    <a:cubicBezTo>
                      <a:pt x="755" y="0"/>
                      <a:pt x="0" y="755"/>
                      <a:pt x="0" y="1687"/>
                    </a:cubicBezTo>
                    <a:cubicBezTo>
                      <a:pt x="0" y="2619"/>
                      <a:pt x="755" y="3373"/>
                      <a:pt x="1687" y="3373"/>
                    </a:cubicBezTo>
                    <a:cubicBezTo>
                      <a:pt x="2619" y="3373"/>
                      <a:pt x="3373" y="2619"/>
                      <a:pt x="3373" y="1687"/>
                    </a:cubicBezTo>
                    <a:cubicBezTo>
                      <a:pt x="3373" y="755"/>
                      <a:pt x="2619" y="0"/>
                      <a:pt x="1687" y="0"/>
                    </a:cubicBezTo>
                    <a:close/>
                  </a:path>
                </a:pathLst>
              </a:custGeom>
              <a:solidFill>
                <a:srgbClr val="F8FAFB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 Condensed"/>
                  <a:ea typeface="Fira Sans Condensed"/>
                  <a:cs typeface="Fira Sans Condensed"/>
                  <a:sym typeface="Fira Sans Condensed"/>
                </a:endParaRPr>
              </a:p>
            </p:txBody>
          </p:sp>
          <p:sp>
            <p:nvSpPr>
              <p:cNvPr id="178" name="Google Shape;178;p31"/>
              <p:cNvSpPr/>
              <p:nvPr/>
            </p:nvSpPr>
            <p:spPr>
              <a:xfrm>
                <a:off x="2838475" y="3100241"/>
                <a:ext cx="15351" cy="15356"/>
              </a:xfrm>
              <a:custGeom>
                <a:rect b="b" l="l" r="r" t="t"/>
                <a:pathLst>
                  <a:path extrusionOk="0" h="3373" w="3372">
                    <a:moveTo>
                      <a:pt x="1685" y="1"/>
                    </a:moveTo>
                    <a:cubicBezTo>
                      <a:pt x="753" y="1"/>
                      <a:pt x="0" y="754"/>
                      <a:pt x="0" y="1686"/>
                    </a:cubicBezTo>
                    <a:cubicBezTo>
                      <a:pt x="0" y="2618"/>
                      <a:pt x="753" y="3372"/>
                      <a:pt x="1685" y="3372"/>
                    </a:cubicBezTo>
                    <a:cubicBezTo>
                      <a:pt x="2617" y="3372"/>
                      <a:pt x="3372" y="2618"/>
                      <a:pt x="3372" y="1686"/>
                    </a:cubicBezTo>
                    <a:cubicBezTo>
                      <a:pt x="3372" y="754"/>
                      <a:pt x="2617" y="1"/>
                      <a:pt x="1685" y="1"/>
                    </a:cubicBezTo>
                    <a:close/>
                  </a:path>
                </a:pathLst>
              </a:custGeom>
              <a:solidFill>
                <a:srgbClr val="F8FAFB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 Condensed"/>
                  <a:ea typeface="Fira Sans Condensed"/>
                  <a:cs typeface="Fira Sans Condensed"/>
                  <a:sym typeface="Fira Sans Condensed"/>
                </a:endParaRPr>
              </a:p>
            </p:txBody>
          </p:sp>
        </p:grpSp>
        <p:sp>
          <p:nvSpPr>
            <p:cNvPr id="179" name="Google Shape;179;p31"/>
            <p:cNvSpPr/>
            <p:nvPr/>
          </p:nvSpPr>
          <p:spPr>
            <a:xfrm>
              <a:off x="3195673" y="3487265"/>
              <a:ext cx="224343" cy="150755"/>
            </a:xfrm>
            <a:custGeom>
              <a:rect b="b" l="l" r="r" t="t"/>
              <a:pathLst>
                <a:path extrusionOk="0" h="39988" w="49279">
                  <a:moveTo>
                    <a:pt x="7995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5" y="39988"/>
                  </a:cubicBezTo>
                  <a:lnTo>
                    <a:pt x="41282" y="39988"/>
                  </a:lnTo>
                  <a:cubicBezTo>
                    <a:pt x="45698" y="39988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79"/>
                    <a:pt x="45698" y="0"/>
                    <a:pt x="41282" y="0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2F2F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AVERAGE LENGTH OF WORD</a:t>
              </a:r>
              <a:endParaRPr>
                <a:solidFill>
                  <a:srgbClr val="F2F2F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pic>
        <p:nvPicPr>
          <p:cNvPr id="180" name="Google Shape;180;p31"/>
          <p:cNvPicPr preferRelativeResize="0"/>
          <p:nvPr/>
        </p:nvPicPr>
        <p:blipFill rotWithShape="1">
          <a:blip r:embed="rId3">
            <a:alphaModFix/>
          </a:blip>
          <a:srcRect b="28538" l="6354" r="2346" t="28603"/>
          <a:stretch/>
        </p:blipFill>
        <p:spPr>
          <a:xfrm>
            <a:off x="2518300" y="1943800"/>
            <a:ext cx="4483099" cy="1255900"/>
          </a:xfrm>
          <a:prstGeom prst="rect">
            <a:avLst/>
          </a:prstGeom>
          <a:noFill/>
          <a:ln>
            <a:noFill/>
          </a:ln>
          <a:effectLst>
            <a:outerShdw blurRad="185738" rotWithShape="0" algn="bl" dir="5580000" dist="57150">
              <a:schemeClr val="lt2">
                <a:alpha val="50000"/>
              </a:schemeClr>
            </a:outerShdw>
          </a:effectLst>
        </p:spPr>
      </p:pic>
      <p:pic>
        <p:nvPicPr>
          <p:cNvPr id="181" name="Google Shape;181;p31"/>
          <p:cNvPicPr preferRelativeResize="0"/>
          <p:nvPr/>
        </p:nvPicPr>
        <p:blipFill rotWithShape="1">
          <a:blip r:embed="rId4">
            <a:alphaModFix/>
          </a:blip>
          <a:srcRect b="29534" l="6604" r="19518" t="27013"/>
          <a:stretch/>
        </p:blipFill>
        <p:spPr>
          <a:xfrm>
            <a:off x="2518300" y="3444425"/>
            <a:ext cx="4483200" cy="1333200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5400000" dist="57150">
              <a:schemeClr val="lt2">
                <a:alpha val="42000"/>
              </a:schemeClr>
            </a:outerShdw>
          </a:effectLst>
        </p:spPr>
      </p:pic>
      <p:cxnSp>
        <p:nvCxnSpPr>
          <p:cNvPr id="182" name="Google Shape;182;p31"/>
          <p:cNvCxnSpPr/>
          <p:nvPr/>
        </p:nvCxnSpPr>
        <p:spPr>
          <a:xfrm>
            <a:off x="1423813" y="2724850"/>
            <a:ext cx="4800" cy="438900"/>
          </a:xfrm>
          <a:prstGeom prst="straightConnector1">
            <a:avLst/>
          </a:prstGeom>
          <a:noFill/>
          <a:ln cap="flat" cmpd="sng" w="19050">
            <a:solidFill>
              <a:srgbClr val="F2F2F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83" name="Google Shape;183;p31"/>
          <p:cNvSpPr txBox="1"/>
          <p:nvPr/>
        </p:nvSpPr>
        <p:spPr>
          <a:xfrm>
            <a:off x="386863" y="3199700"/>
            <a:ext cx="2064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The longest word in data:</a:t>
            </a:r>
            <a:endParaRPr sz="1200">
              <a:solidFill>
                <a:schemeClr val="accen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Character count of </a:t>
            </a:r>
            <a:r>
              <a:rPr b="1" lang="en" sz="1200">
                <a:solidFill>
                  <a:srgbClr val="FF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74</a:t>
            </a:r>
            <a:endParaRPr b="1" sz="1200">
              <a:solidFill>
                <a:srgbClr val="FF0000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4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The longest legitimate word in English:</a:t>
            </a:r>
            <a:endParaRPr sz="1200">
              <a:solidFill>
                <a:schemeClr val="lt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Character count of </a:t>
            </a:r>
            <a:r>
              <a:rPr b="1" lang="en" sz="1200">
                <a:solidFill>
                  <a:srgbClr val="00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45</a:t>
            </a:r>
            <a:endParaRPr b="1" sz="1200">
              <a:solidFill>
                <a:srgbClr val="00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type="title"/>
          </p:nvPr>
        </p:nvSpPr>
        <p:spPr>
          <a:xfrm>
            <a:off x="5602750" y="1434600"/>
            <a:ext cx="33474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WORDCLOUD</a:t>
            </a:r>
            <a:endParaRPr/>
          </a:p>
        </p:txBody>
      </p:sp>
      <p:sp>
        <p:nvSpPr>
          <p:cNvPr id="189" name="Google Shape;189;p32"/>
          <p:cNvSpPr txBox="1"/>
          <p:nvPr>
            <p:ph idx="1" type="subTitle"/>
          </p:nvPr>
        </p:nvSpPr>
        <p:spPr>
          <a:xfrm>
            <a:off x="5725150" y="2756125"/>
            <a:ext cx="3225000" cy="73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 Condensed"/>
                <a:ea typeface="Fira Sans Condensed"/>
                <a:cs typeface="Fira Sans Condensed"/>
                <a:sym typeface="Fira Sans Condensed"/>
              </a:rPr>
              <a:t>as primary mean for dataset analysis</a:t>
            </a:r>
            <a:endParaRPr sz="1200"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cxnSp>
        <p:nvCxnSpPr>
          <p:cNvPr id="190" name="Google Shape;190;p32"/>
          <p:cNvCxnSpPr/>
          <p:nvPr/>
        </p:nvCxnSpPr>
        <p:spPr>
          <a:xfrm>
            <a:off x="5347575" y="2256450"/>
            <a:ext cx="0" cy="630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191" name="Google Shape;191;p32"/>
          <p:cNvPicPr preferRelativeResize="0"/>
          <p:nvPr/>
        </p:nvPicPr>
        <p:blipFill rotWithShape="1">
          <a:blip r:embed="rId4">
            <a:alphaModFix/>
          </a:blip>
          <a:srcRect b="29548" l="6355" r="45532" t="20956"/>
          <a:stretch/>
        </p:blipFill>
        <p:spPr>
          <a:xfrm>
            <a:off x="217475" y="1122025"/>
            <a:ext cx="5011027" cy="2899449"/>
          </a:xfrm>
          <a:prstGeom prst="rect">
            <a:avLst/>
          </a:prstGeom>
          <a:noFill/>
          <a:ln cap="flat" cmpd="sng" w="19050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8572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33"/>
          <p:cNvPicPr preferRelativeResize="0"/>
          <p:nvPr/>
        </p:nvPicPr>
        <p:blipFill rotWithShape="1">
          <a:blip r:embed="rId3">
            <a:alphaModFix/>
          </a:blip>
          <a:srcRect b="18355" l="6587" r="21650" t="17754"/>
          <a:stretch/>
        </p:blipFill>
        <p:spPr>
          <a:xfrm>
            <a:off x="1291038" y="1275650"/>
            <a:ext cx="6562027" cy="328612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3"/>
          <p:cNvSpPr txBox="1"/>
          <p:nvPr>
            <p:ph idx="4294967295" type="title"/>
          </p:nvPr>
        </p:nvSpPr>
        <p:spPr>
          <a:xfrm>
            <a:off x="2791263" y="301800"/>
            <a:ext cx="35616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Raw T</a:t>
            </a:r>
            <a:r>
              <a:rPr lang="en" sz="3400"/>
              <a:t>rain Dataset</a:t>
            </a:r>
            <a:endParaRPr sz="3400"/>
          </a:p>
        </p:txBody>
      </p:sp>
      <p:sp>
        <p:nvSpPr>
          <p:cNvPr id="199" name="Google Shape;199;p33"/>
          <p:cNvSpPr/>
          <p:nvPr/>
        </p:nvSpPr>
        <p:spPr>
          <a:xfrm>
            <a:off x="4296450" y="3265725"/>
            <a:ext cx="428700" cy="2757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3"/>
          <p:cNvSpPr/>
          <p:nvPr/>
        </p:nvSpPr>
        <p:spPr>
          <a:xfrm>
            <a:off x="5480275" y="4244775"/>
            <a:ext cx="622500" cy="2757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3"/>
          <p:cNvSpPr/>
          <p:nvPr/>
        </p:nvSpPr>
        <p:spPr>
          <a:xfrm>
            <a:off x="5316300" y="3969075"/>
            <a:ext cx="622500" cy="2757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3"/>
          <p:cNvSpPr/>
          <p:nvPr/>
        </p:nvSpPr>
        <p:spPr>
          <a:xfrm>
            <a:off x="2325450" y="1418700"/>
            <a:ext cx="2185200" cy="9081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3"/>
          <p:cNvSpPr/>
          <p:nvPr/>
        </p:nvSpPr>
        <p:spPr>
          <a:xfrm rot="5397674">
            <a:off x="1146850" y="1639625"/>
            <a:ext cx="886800" cy="342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>
            <p:ph idx="4294967295" type="title"/>
          </p:nvPr>
        </p:nvSpPr>
        <p:spPr>
          <a:xfrm>
            <a:off x="953250" y="1418700"/>
            <a:ext cx="7237500" cy="23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/>
              <a:t>Duplicated Data Investigation</a:t>
            </a:r>
            <a:endParaRPr sz="6100"/>
          </a:p>
        </p:txBody>
      </p:sp>
      <p:pic>
        <p:nvPicPr>
          <p:cNvPr id="209" name="Google Shape;20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3328" y="551600"/>
            <a:ext cx="3189475" cy="184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p35"/>
          <p:cNvGraphicFramePr/>
          <p:nvPr/>
        </p:nvGraphicFramePr>
        <p:xfrm>
          <a:off x="1389963" y="1498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{D288B544-3FBE-4E90-BCCF-597D3B7566EE}</a:tableStyleId>
              </a:tblPr>
              <a:tblGrid>
                <a:gridCol w="506050"/>
                <a:gridCol w="3558475"/>
                <a:gridCol w="1161775"/>
                <a:gridCol w="1137725"/>
              </a:tblGrid>
              <a:tr h="341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D4D4D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index</a:t>
                      </a:r>
                      <a:endParaRPr sz="1050">
                        <a:solidFill>
                          <a:srgbClr val="D4D4D4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 anchor="ctr">
                    <a:lnL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D4D4D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text</a:t>
                      </a:r>
                      <a:endParaRPr sz="1050">
                        <a:solidFill>
                          <a:srgbClr val="D4D4D4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 anchor="ctr">
                    <a:lnL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D4D4D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emotion 1</a:t>
                      </a:r>
                      <a:endParaRPr sz="1050">
                        <a:solidFill>
                          <a:srgbClr val="D4D4D4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 anchor="ctr">
                    <a:lnL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D4D4D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emotion 2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</a:tr>
              <a:tr h="2431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D4D4D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0</a:t>
                      </a:r>
                      <a:endParaRPr sz="1050">
                        <a:solidFill>
                          <a:srgbClr val="D4D4D4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 anchor="ctr">
                    <a:lnL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D4D4D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 feel on the verge of tears from weariness i ...</a:t>
                      </a:r>
                      <a:endParaRPr sz="1050">
                        <a:solidFill>
                          <a:srgbClr val="D4D4D4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D4D4D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love</a:t>
                      </a:r>
                      <a:endParaRPr sz="1050">
                        <a:solidFill>
                          <a:srgbClr val="D4D4D4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D4D4D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joy</a:t>
                      </a:r>
                      <a:endParaRPr sz="1050">
                        <a:solidFill>
                          <a:srgbClr val="D4D4D4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</a:tr>
              <a:tr h="2431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D4D4D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1</a:t>
                      </a:r>
                      <a:endParaRPr sz="1050">
                        <a:solidFill>
                          <a:srgbClr val="D4D4D4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 anchor="ctr">
                    <a:lnL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D4D4D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 still feel a craving for sweet food</a:t>
                      </a:r>
                      <a:endParaRPr sz="1050">
                        <a:solidFill>
                          <a:srgbClr val="D4D4D4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D4D4D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joy</a:t>
                      </a:r>
                      <a:endParaRPr sz="1050">
                        <a:solidFill>
                          <a:srgbClr val="D4D4D4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D4D4D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love</a:t>
                      </a:r>
                      <a:endParaRPr sz="1050">
                        <a:solidFill>
                          <a:srgbClr val="D4D4D4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</a:tr>
              <a:tr h="2431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D4D4D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2</a:t>
                      </a:r>
                      <a:endParaRPr sz="1050">
                        <a:solidFill>
                          <a:srgbClr val="D4D4D4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 anchor="ctr">
                    <a:lnL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D4D4D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 tend to stop breathing when i m feeling stre...</a:t>
                      </a:r>
                      <a:endParaRPr sz="1050">
                        <a:solidFill>
                          <a:srgbClr val="D4D4D4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D4D4D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sadness</a:t>
                      </a:r>
                      <a:endParaRPr sz="1050">
                        <a:solidFill>
                          <a:srgbClr val="D4D4D4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D4D4D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anger</a:t>
                      </a:r>
                      <a:endParaRPr sz="1050">
                        <a:solidFill>
                          <a:srgbClr val="D4D4D4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</a:tr>
              <a:tr h="2431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D4D4D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3</a:t>
                      </a:r>
                      <a:endParaRPr sz="1050">
                        <a:solidFill>
                          <a:srgbClr val="D4D4D4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 anchor="ctr">
                    <a:lnL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D4D4D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 was intensely conscious of how much cash i h...</a:t>
                      </a:r>
                      <a:endParaRPr sz="1050">
                        <a:solidFill>
                          <a:srgbClr val="D4D4D4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D4D4D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anger</a:t>
                      </a:r>
                      <a:endParaRPr sz="1050">
                        <a:solidFill>
                          <a:srgbClr val="D4D4D4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D4D4D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sadness</a:t>
                      </a:r>
                      <a:endParaRPr sz="1050">
                        <a:solidFill>
                          <a:srgbClr val="D4D4D4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</a:tr>
              <a:tr h="2431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D4D4D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4</a:t>
                      </a:r>
                      <a:endParaRPr sz="1050">
                        <a:solidFill>
                          <a:srgbClr val="D4D4D4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 anchor="ctr">
                    <a:lnL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D4D4D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im still not sure why reilly feels the need to...</a:t>
                      </a:r>
                      <a:endParaRPr sz="1050">
                        <a:solidFill>
                          <a:srgbClr val="D4D4D4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D4D4D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fear</a:t>
                      </a:r>
                      <a:endParaRPr sz="1050">
                        <a:solidFill>
                          <a:srgbClr val="D4D4D4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D4D4D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surprise</a:t>
                      </a:r>
                      <a:endParaRPr sz="1050">
                        <a:solidFill>
                          <a:srgbClr val="D4D4D4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</a:tr>
              <a:tr h="2431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D4D4D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5</a:t>
                      </a:r>
                      <a:endParaRPr sz="1050">
                        <a:solidFill>
                          <a:srgbClr val="D4D4D4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 anchor="ctr">
                    <a:lnL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D4D4D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 am not amazing or great at photography but i...</a:t>
                      </a:r>
                      <a:endParaRPr sz="1050">
                        <a:solidFill>
                          <a:srgbClr val="D4D4D4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D4D4D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joy</a:t>
                      </a:r>
                      <a:endParaRPr sz="1050">
                        <a:solidFill>
                          <a:srgbClr val="D4D4D4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D4D4D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love</a:t>
                      </a:r>
                      <a:endParaRPr sz="1050">
                        <a:solidFill>
                          <a:srgbClr val="D4D4D4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</a:tr>
              <a:tr h="2431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D4D4D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6</a:t>
                      </a:r>
                      <a:endParaRPr sz="1050">
                        <a:solidFill>
                          <a:srgbClr val="D4D4D4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 anchor="ctr">
                    <a:lnL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D4D4D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ive also made it with both sugar measurements ...</a:t>
                      </a:r>
                      <a:endParaRPr sz="1050">
                        <a:solidFill>
                          <a:srgbClr val="D4D4D4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D4D4D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love</a:t>
                      </a:r>
                      <a:endParaRPr sz="1050">
                        <a:solidFill>
                          <a:srgbClr val="D4D4D4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D4D4D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joy</a:t>
                      </a:r>
                      <a:endParaRPr sz="1050">
                        <a:solidFill>
                          <a:srgbClr val="D4D4D4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</a:tr>
              <a:tr h="2431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D4D4D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7</a:t>
                      </a:r>
                      <a:endParaRPr sz="1050">
                        <a:solidFill>
                          <a:srgbClr val="D4D4D4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 anchor="ctr">
                    <a:lnL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D4D4D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 had to choose the sleek and smoother feel of...</a:t>
                      </a:r>
                      <a:endParaRPr sz="1050">
                        <a:solidFill>
                          <a:srgbClr val="D4D4D4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D4D4D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love</a:t>
                      </a:r>
                      <a:endParaRPr sz="1050">
                        <a:solidFill>
                          <a:srgbClr val="D4D4D4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D4D4D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joy</a:t>
                      </a:r>
                      <a:endParaRPr sz="1050">
                        <a:solidFill>
                          <a:srgbClr val="D4D4D4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</a:tr>
              <a:tr h="2431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D4D4D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8</a:t>
                      </a:r>
                      <a:endParaRPr sz="1050">
                        <a:solidFill>
                          <a:srgbClr val="D4D4D4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 anchor="ctr">
                    <a:lnL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D4D4D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 often find myself feeling assaulted by a mul...</a:t>
                      </a:r>
                      <a:endParaRPr sz="1050">
                        <a:solidFill>
                          <a:srgbClr val="D4D4D4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D4D4D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fear</a:t>
                      </a:r>
                      <a:endParaRPr sz="1050">
                        <a:solidFill>
                          <a:srgbClr val="D4D4D4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D4D4D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sadness</a:t>
                      </a:r>
                      <a:endParaRPr sz="1050">
                        <a:solidFill>
                          <a:srgbClr val="D4D4D4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</a:tr>
              <a:tr h="2431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D4D4D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9</a:t>
                      </a:r>
                      <a:endParaRPr sz="1050">
                        <a:solidFill>
                          <a:srgbClr val="D4D4D4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 anchor="ctr">
                    <a:lnL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D4D4D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 feel im being generous with that statement</a:t>
                      </a:r>
                      <a:endParaRPr sz="1050">
                        <a:solidFill>
                          <a:srgbClr val="D4D4D4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D4D4D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love</a:t>
                      </a:r>
                      <a:endParaRPr sz="1050">
                        <a:solidFill>
                          <a:srgbClr val="D4D4D4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D4D4D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joy</a:t>
                      </a:r>
                      <a:endParaRPr sz="1050">
                        <a:solidFill>
                          <a:srgbClr val="D4D4D4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</a:tr>
              <a:tr h="2431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D4D4D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10</a:t>
                      </a:r>
                      <a:endParaRPr sz="1050">
                        <a:solidFill>
                          <a:srgbClr val="D4D4D4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 anchor="ctr">
                    <a:lnL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D4D4D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 feel pretty tortured because i work a job an...</a:t>
                      </a:r>
                      <a:endParaRPr sz="1050">
                        <a:solidFill>
                          <a:srgbClr val="D4D4D4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D4D4D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anger</a:t>
                      </a:r>
                      <a:endParaRPr sz="1050">
                        <a:solidFill>
                          <a:srgbClr val="D4D4D4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D4D4D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fear</a:t>
                      </a:r>
                      <a:endParaRPr sz="1050">
                        <a:solidFill>
                          <a:srgbClr val="D4D4D4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</a:tr>
            </a:tbl>
          </a:graphicData>
        </a:graphic>
      </p:graphicFrame>
      <p:sp>
        <p:nvSpPr>
          <p:cNvPr id="215" name="Google Shape;215;p35"/>
          <p:cNvSpPr txBox="1"/>
          <p:nvPr>
            <p:ph type="title"/>
          </p:nvPr>
        </p:nvSpPr>
        <p:spPr>
          <a:xfrm>
            <a:off x="872375" y="3764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Duplicated Data</a:t>
            </a:r>
            <a:endParaRPr sz="4100"/>
          </a:p>
        </p:txBody>
      </p:sp>
      <p:sp>
        <p:nvSpPr>
          <p:cNvPr id="216" name="Google Shape;216;p35"/>
          <p:cNvSpPr txBox="1"/>
          <p:nvPr>
            <p:ph idx="4294967295" type="subTitle"/>
          </p:nvPr>
        </p:nvSpPr>
        <p:spPr>
          <a:xfrm>
            <a:off x="2478500" y="949175"/>
            <a:ext cx="45579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latin typeface="Fira Sans Condensed"/>
                <a:ea typeface="Fira Sans Condensed"/>
                <a:cs typeface="Fira Sans Condensed"/>
                <a:sym typeface="Fira Sans Condensed"/>
              </a:rPr>
              <a:t>31 duplicated sentences conveying 2 different emotions</a:t>
            </a:r>
            <a:endParaRPr sz="1400"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" name="Google Shape;221;p36"/>
          <p:cNvCxnSpPr/>
          <p:nvPr/>
        </p:nvCxnSpPr>
        <p:spPr>
          <a:xfrm>
            <a:off x="2734023" y="1037194"/>
            <a:ext cx="4260600" cy="600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22" name="Google Shape;222;p36"/>
          <p:cNvSpPr txBox="1"/>
          <p:nvPr/>
        </p:nvSpPr>
        <p:spPr>
          <a:xfrm>
            <a:off x="821400" y="407025"/>
            <a:ext cx="77715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2F2F2"/>
                </a:solidFill>
                <a:highlight>
                  <a:srgbClr val="1E1E1E"/>
                </a:highlight>
                <a:latin typeface="Fira Sans Condensed"/>
                <a:ea typeface="Fira Sans Condensed"/>
                <a:cs typeface="Fira Sans Condensed"/>
                <a:sym typeface="Fira Sans Condensed"/>
              </a:rPr>
              <a:t>'</a:t>
            </a:r>
            <a:r>
              <a:rPr lang="en" sz="2600">
                <a:solidFill>
                  <a:srgbClr val="F2F2F2"/>
                </a:solidFill>
                <a:highlight>
                  <a:srgbClr val="1E1E1E"/>
                </a:highlight>
                <a:latin typeface="Fira Sans Condensed"/>
                <a:ea typeface="Fira Sans Condensed"/>
                <a:cs typeface="Fira Sans Condensed"/>
                <a:sym typeface="Fira Sans Condensed"/>
              </a:rPr>
              <a:t>There is this irky feeling in me that I cannot describe..</a:t>
            </a:r>
            <a:r>
              <a:rPr lang="en" sz="2600">
                <a:solidFill>
                  <a:srgbClr val="F2F2F2"/>
                </a:solidFill>
                <a:highlight>
                  <a:srgbClr val="1E1E1E"/>
                </a:highlight>
                <a:latin typeface="Fira Sans Condensed"/>
                <a:ea typeface="Fira Sans Condensed"/>
                <a:cs typeface="Fira Sans Condensed"/>
                <a:sym typeface="Fira Sans Condensed"/>
              </a:rPr>
              <a:t>'</a:t>
            </a:r>
            <a:endParaRPr sz="2600">
              <a:solidFill>
                <a:srgbClr val="F2F2F2"/>
              </a:solidFill>
              <a:highlight>
                <a:srgbClr val="1E1E1E"/>
              </a:highlight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2F2F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223" name="Google Shape;223;p36"/>
          <p:cNvGrpSpPr/>
          <p:nvPr/>
        </p:nvGrpSpPr>
        <p:grpSpPr>
          <a:xfrm>
            <a:off x="1239737" y="1043206"/>
            <a:ext cx="6991018" cy="1620602"/>
            <a:chOff x="819135" y="2571618"/>
            <a:chExt cx="1386172" cy="384430"/>
          </a:xfrm>
        </p:grpSpPr>
        <p:cxnSp>
          <p:nvCxnSpPr>
            <p:cNvPr id="224" name="Google Shape;224;p36"/>
            <p:cNvCxnSpPr>
              <a:stCxn id="225" idx="2"/>
              <a:endCxn id="226" idx="0"/>
            </p:cNvCxnSpPr>
            <p:nvPr/>
          </p:nvCxnSpPr>
          <p:spPr>
            <a:xfrm flipH="1" rot="-5400000">
              <a:off x="1664654" y="2482818"/>
              <a:ext cx="250200" cy="510600"/>
            </a:xfrm>
            <a:prstGeom prst="bentConnector3">
              <a:avLst>
                <a:gd fmla="val 50026" name="adj1"/>
              </a:avLst>
            </a:prstGeom>
            <a:noFill/>
            <a:ln cap="flat" cmpd="sng" w="28575">
              <a:solidFill>
                <a:srgbClr val="F2F2F2"/>
              </a:solidFill>
              <a:prstDash val="solid"/>
              <a:round/>
              <a:headEnd len="sm" w="sm" type="none"/>
              <a:tailEnd len="sm" w="sm" type="oval"/>
            </a:ln>
          </p:spPr>
        </p:cxnSp>
        <p:cxnSp>
          <p:nvCxnSpPr>
            <p:cNvPr id="227" name="Google Shape;227;p36"/>
            <p:cNvCxnSpPr>
              <a:stCxn id="228" idx="0"/>
              <a:endCxn id="225" idx="2"/>
            </p:cNvCxnSpPr>
            <p:nvPr/>
          </p:nvCxnSpPr>
          <p:spPr>
            <a:xfrm rot="-5400000">
              <a:off x="1131885" y="2460747"/>
              <a:ext cx="250200" cy="555000"/>
            </a:xfrm>
            <a:prstGeom prst="bentConnector3">
              <a:avLst>
                <a:gd fmla="val 50026" name="adj1"/>
              </a:avLst>
            </a:prstGeom>
            <a:noFill/>
            <a:ln cap="flat" cmpd="sng" w="28575">
              <a:solidFill>
                <a:srgbClr val="F2F2F2"/>
              </a:solidFill>
              <a:prstDash val="solid"/>
              <a:round/>
              <a:headEnd len="sm" w="sm" type="oval"/>
              <a:tailEnd len="sm" w="sm" type="none"/>
            </a:ln>
          </p:spPr>
        </p:cxnSp>
        <p:sp>
          <p:nvSpPr>
            <p:cNvPr id="226" name="Google Shape;226;p36"/>
            <p:cNvSpPr/>
            <p:nvPr/>
          </p:nvSpPr>
          <p:spPr>
            <a:xfrm>
              <a:off x="1884607" y="2863347"/>
              <a:ext cx="320700" cy="92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0000"/>
                  </a:solidFill>
                  <a:latin typeface="Rajdhani"/>
                  <a:ea typeface="Rajdhani"/>
                  <a:cs typeface="Rajdhani"/>
                  <a:sym typeface="Rajdhani"/>
                </a:rPr>
                <a:t>SURPRISE</a:t>
              </a:r>
              <a:endParaRPr b="1" sz="2000">
                <a:solidFill>
                  <a:srgbClr val="FF0000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228" name="Google Shape;228;p36"/>
            <p:cNvSpPr/>
            <p:nvPr/>
          </p:nvSpPr>
          <p:spPr>
            <a:xfrm>
              <a:off x="819135" y="2863347"/>
              <a:ext cx="320700" cy="927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rgbClr val="FF0000"/>
                  </a:solidFill>
                  <a:latin typeface="Rajdhani"/>
                  <a:ea typeface="Rajdhani"/>
                  <a:cs typeface="Rajdhani"/>
                  <a:sym typeface="Rajdhani"/>
                </a:rPr>
                <a:t>FEAR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25" name="Google Shape;225;p36"/>
            <p:cNvSpPr/>
            <p:nvPr/>
          </p:nvSpPr>
          <p:spPr>
            <a:xfrm>
              <a:off x="990104" y="2571618"/>
              <a:ext cx="1088700" cy="414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29" name="Google Shape;229;p36"/>
          <p:cNvSpPr txBox="1"/>
          <p:nvPr/>
        </p:nvSpPr>
        <p:spPr>
          <a:xfrm>
            <a:off x="1076550" y="3051400"/>
            <a:ext cx="7261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Fira Sans Condensed"/>
              <a:buChar char="❏"/>
            </a:pPr>
            <a:r>
              <a:rPr lang="en" sz="16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Same sentences, convey </a:t>
            </a:r>
            <a:r>
              <a:rPr lang="en" sz="1600">
                <a:solidFill>
                  <a:srgbClr val="00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different </a:t>
            </a:r>
            <a:r>
              <a:rPr lang="en" sz="16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meanings</a:t>
            </a:r>
            <a:endParaRPr sz="16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Fira Sans Condensed"/>
              <a:buChar char="❏"/>
            </a:pPr>
            <a:r>
              <a:rPr lang="en" sz="16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Expressions become </a:t>
            </a:r>
            <a:r>
              <a:rPr lang="en" sz="1600">
                <a:solidFill>
                  <a:srgbClr val="00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ambiguous </a:t>
            </a:r>
            <a:r>
              <a:rPr lang="en" sz="16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when they contain words/sentences with duality/multiple meanings</a:t>
            </a:r>
            <a:endParaRPr sz="16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We opt to</a:t>
            </a:r>
            <a:endParaRPr sz="16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Fira Sans Condensed"/>
              <a:buChar char="❏"/>
            </a:pPr>
            <a:r>
              <a:rPr lang="en" sz="1600">
                <a:solidFill>
                  <a:srgbClr val="00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Keep</a:t>
            </a:r>
            <a:r>
              <a:rPr lang="en" sz="16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duplicated data with different emotions</a:t>
            </a:r>
            <a:endParaRPr sz="16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37"/>
          <p:cNvGraphicFramePr/>
          <p:nvPr/>
        </p:nvGraphicFramePr>
        <p:xfrm>
          <a:off x="731800" y="1817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{D288B544-3FBE-4E90-BCCF-597D3B7566EE}</a:tableStyleId>
              </a:tblPr>
              <a:tblGrid>
                <a:gridCol w="793950"/>
                <a:gridCol w="4189600"/>
                <a:gridCol w="1424475"/>
                <a:gridCol w="1394975"/>
              </a:tblGrid>
              <a:tr h="341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50">
                          <a:solidFill>
                            <a:srgbClr val="D4D4D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index</a:t>
                      </a:r>
                      <a:endParaRPr sz="1450">
                        <a:solidFill>
                          <a:srgbClr val="D4D4D4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 anchor="ctr">
                    <a:lnL cap="flat" cmpd="sng" w="9525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50">
                          <a:solidFill>
                            <a:srgbClr val="D4D4D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text</a:t>
                      </a:r>
                      <a:endParaRPr sz="1450">
                        <a:solidFill>
                          <a:srgbClr val="D4D4D4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 anchor="ctr">
                    <a:lnL cap="flat" cmpd="sng" w="9525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50">
                          <a:solidFill>
                            <a:srgbClr val="D4D4D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emotion 1</a:t>
                      </a:r>
                      <a:endParaRPr sz="1450">
                        <a:solidFill>
                          <a:srgbClr val="D4D4D4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 anchor="ctr">
                    <a:lnL cap="flat" cmpd="sng" w="9525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50">
                          <a:solidFill>
                            <a:srgbClr val="D4D4D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emotion 2</a:t>
                      </a:r>
                      <a:endParaRPr sz="18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</a:tr>
              <a:tr h="2431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50">
                          <a:solidFill>
                            <a:srgbClr val="D4D4D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20</a:t>
                      </a:r>
                      <a:endParaRPr sz="1450">
                        <a:solidFill>
                          <a:srgbClr val="D4D4D4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 anchor="ctr">
                    <a:lnL cap="flat" cmpd="sng" w="9525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50">
                          <a:solidFill>
                            <a:srgbClr val="D4D4D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 feel more adventurous willing to take risks ...</a:t>
                      </a:r>
                      <a:endParaRPr sz="1450">
                        <a:solidFill>
                          <a:srgbClr val="D4D4D4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50">
                          <a:solidFill>
                            <a:srgbClr val="D4D4D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joy</a:t>
                      </a:r>
                      <a:endParaRPr sz="1450">
                        <a:solidFill>
                          <a:srgbClr val="D4D4D4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50">
                          <a:solidFill>
                            <a:srgbClr val="D4D4D4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joy</a:t>
                      </a:r>
                      <a:endParaRPr sz="1450">
                        <a:solidFill>
                          <a:srgbClr val="D4D4D4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D85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</a:tr>
            </a:tbl>
          </a:graphicData>
        </a:graphic>
      </p:graphicFrame>
      <p:sp>
        <p:nvSpPr>
          <p:cNvPr id="235" name="Google Shape;235;p37"/>
          <p:cNvSpPr txBox="1"/>
          <p:nvPr>
            <p:ph type="title"/>
          </p:nvPr>
        </p:nvSpPr>
        <p:spPr>
          <a:xfrm>
            <a:off x="872375" y="3764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Duplicated Data</a:t>
            </a:r>
            <a:endParaRPr sz="4100"/>
          </a:p>
        </p:txBody>
      </p:sp>
      <p:sp>
        <p:nvSpPr>
          <p:cNvPr id="236" name="Google Shape;236;p37"/>
          <p:cNvSpPr txBox="1"/>
          <p:nvPr>
            <p:ph idx="4294967295" type="subTitle"/>
          </p:nvPr>
        </p:nvSpPr>
        <p:spPr>
          <a:xfrm>
            <a:off x="2325724" y="949175"/>
            <a:ext cx="4479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latin typeface="Fira Sans Condensed"/>
                <a:ea typeface="Fira Sans Condensed"/>
                <a:cs typeface="Fira Sans Condensed"/>
                <a:sym typeface="Fira Sans Condensed"/>
              </a:rPr>
              <a:t>31 duplicated sentences conveying 2 different emotions</a:t>
            </a:r>
            <a:endParaRPr sz="1400"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237" name="Google Shape;237;p37"/>
          <p:cNvSpPr/>
          <p:nvPr/>
        </p:nvSpPr>
        <p:spPr>
          <a:xfrm>
            <a:off x="984700" y="3460025"/>
            <a:ext cx="1578600" cy="7734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809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2F2F2"/>
                </a:solidFill>
                <a:latin typeface="Rajdhani"/>
                <a:ea typeface="Rajdhani"/>
                <a:cs typeface="Rajdhani"/>
                <a:sym typeface="Rajdhani"/>
              </a:rPr>
              <a:t>Decision</a:t>
            </a:r>
            <a:endParaRPr b="1" sz="2200">
              <a:solidFill>
                <a:srgbClr val="F2F2F2"/>
              </a:solidFill>
              <a:highlight>
                <a:schemeClr val="dk1"/>
              </a:highlight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38" name="Google Shape;238;p37"/>
          <p:cNvSpPr txBox="1"/>
          <p:nvPr/>
        </p:nvSpPr>
        <p:spPr>
          <a:xfrm>
            <a:off x="2791750" y="3608225"/>
            <a:ext cx="5925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Remove the duplicated entry which share the </a:t>
            </a:r>
            <a:r>
              <a:rPr lang="en" sz="1700">
                <a:solidFill>
                  <a:srgbClr val="00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same </a:t>
            </a:r>
            <a:r>
              <a:rPr lang="en" sz="17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emotion</a:t>
            </a:r>
            <a:endParaRPr sz="17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/>
          <p:nvPr>
            <p:ph idx="4294967295" type="title"/>
          </p:nvPr>
        </p:nvSpPr>
        <p:spPr>
          <a:xfrm>
            <a:off x="953250" y="1418700"/>
            <a:ext cx="7237500" cy="23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/>
              <a:t>Cleaning </a:t>
            </a:r>
            <a:endParaRPr sz="5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/>
              <a:t>Train Dataset</a:t>
            </a:r>
            <a:endParaRPr sz="5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100"/>
          </a:p>
        </p:txBody>
      </p:sp>
      <p:pic>
        <p:nvPicPr>
          <p:cNvPr id="244" name="Google Shape;24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3328" y="551600"/>
            <a:ext cx="3189475" cy="184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9"/>
          <p:cNvSpPr txBox="1"/>
          <p:nvPr>
            <p:ph type="title"/>
          </p:nvPr>
        </p:nvSpPr>
        <p:spPr>
          <a:xfrm>
            <a:off x="6536500" y="1434600"/>
            <a:ext cx="24594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NLTK</a:t>
            </a:r>
            <a:endParaRPr/>
          </a:p>
        </p:txBody>
      </p:sp>
      <p:sp>
        <p:nvSpPr>
          <p:cNvPr id="250" name="Google Shape;250;p39"/>
          <p:cNvSpPr txBox="1"/>
          <p:nvPr>
            <p:ph idx="1" type="subTitle"/>
          </p:nvPr>
        </p:nvSpPr>
        <p:spPr>
          <a:xfrm>
            <a:off x="6536500" y="2744175"/>
            <a:ext cx="2286000" cy="73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 Condensed"/>
                <a:ea typeface="Fira Sans Condensed"/>
                <a:cs typeface="Fira Sans Condensed"/>
                <a:sym typeface="Fira Sans Condensed"/>
              </a:rPr>
              <a:t>De-facto dataset cleaning library</a:t>
            </a:r>
            <a:endParaRPr sz="1200"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cxnSp>
        <p:nvCxnSpPr>
          <p:cNvPr id="251" name="Google Shape;251;p39"/>
          <p:cNvCxnSpPr/>
          <p:nvPr/>
        </p:nvCxnSpPr>
        <p:spPr>
          <a:xfrm>
            <a:off x="6408950" y="2256450"/>
            <a:ext cx="0" cy="630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252" name="Google Shape;252;p39"/>
          <p:cNvPicPr preferRelativeResize="0"/>
          <p:nvPr/>
        </p:nvPicPr>
        <p:blipFill rotWithShape="1">
          <a:blip r:embed="rId4">
            <a:alphaModFix/>
          </a:blip>
          <a:srcRect b="40664" l="21321" r="59815" t="45051"/>
          <a:stretch/>
        </p:blipFill>
        <p:spPr>
          <a:xfrm>
            <a:off x="6317100" y="703000"/>
            <a:ext cx="2459400" cy="1047673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7320000" dist="57150">
              <a:srgbClr val="C9DAF8">
                <a:alpha val="50000"/>
              </a:srgbClr>
            </a:outerShdw>
          </a:effectLst>
        </p:spPr>
      </p:pic>
      <p:pic>
        <p:nvPicPr>
          <p:cNvPr id="253" name="Google Shape;253;p39"/>
          <p:cNvPicPr preferRelativeResize="0"/>
          <p:nvPr/>
        </p:nvPicPr>
        <p:blipFill rotWithShape="1">
          <a:blip r:embed="rId5">
            <a:alphaModFix/>
          </a:blip>
          <a:srcRect b="38255" l="23120" r="31677" t="34979"/>
          <a:stretch/>
        </p:blipFill>
        <p:spPr>
          <a:xfrm>
            <a:off x="149000" y="1563950"/>
            <a:ext cx="6030125" cy="2274299"/>
          </a:xfrm>
          <a:prstGeom prst="rect">
            <a:avLst/>
          </a:prstGeom>
          <a:noFill/>
          <a:ln cap="flat" cmpd="sng" w="19050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4" name="Google Shape;254;p39"/>
          <p:cNvSpPr/>
          <p:nvPr/>
        </p:nvSpPr>
        <p:spPr>
          <a:xfrm>
            <a:off x="5847675" y="867450"/>
            <a:ext cx="918600" cy="17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720000" y="3669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PHASE 1</a:t>
            </a:r>
            <a:r>
              <a:rPr lang="en"/>
              <a:t> (Word Lemmatization)</a:t>
            </a:r>
            <a:endParaRPr/>
          </a:p>
        </p:txBody>
      </p:sp>
      <p:pic>
        <p:nvPicPr>
          <p:cNvPr id="260" name="Google Shape;260;p40"/>
          <p:cNvPicPr preferRelativeResize="0"/>
          <p:nvPr/>
        </p:nvPicPr>
        <p:blipFill rotWithShape="1">
          <a:blip r:embed="rId4">
            <a:alphaModFix/>
          </a:blip>
          <a:srcRect b="17281" l="23428" r="5076" t="17800"/>
          <a:stretch/>
        </p:blipFill>
        <p:spPr>
          <a:xfrm>
            <a:off x="1556325" y="1479775"/>
            <a:ext cx="6031349" cy="308067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0"/>
          <p:cNvSpPr txBox="1"/>
          <p:nvPr/>
        </p:nvSpPr>
        <p:spPr>
          <a:xfrm>
            <a:off x="1556325" y="1009600"/>
            <a:ext cx="170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After Lemmatization:</a:t>
            </a:r>
            <a:endParaRPr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262" name="Google Shape;262;p40"/>
          <p:cNvSpPr/>
          <p:nvPr/>
        </p:nvSpPr>
        <p:spPr>
          <a:xfrm>
            <a:off x="3959675" y="3439200"/>
            <a:ext cx="2255400" cy="7653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40"/>
          <p:cNvSpPr/>
          <p:nvPr/>
        </p:nvSpPr>
        <p:spPr>
          <a:xfrm>
            <a:off x="6541625" y="3347350"/>
            <a:ext cx="2296200" cy="15411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8000" fadeDir="5400012" kx="0" rotWithShape="0" algn="bl" stA="5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13B55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13B55"/>
              </a:buClr>
              <a:buSzPts val="1200"/>
              <a:buFont typeface="Fira Sans Condensed"/>
              <a:buChar char="➢"/>
            </a:pPr>
            <a:r>
              <a:rPr lang="en" sz="1200">
                <a:solidFill>
                  <a:srgbClr val="213B55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Can be adjective instead of verb with continuous tense </a:t>
            </a:r>
            <a:endParaRPr sz="1200">
              <a:solidFill>
                <a:srgbClr val="213B55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13B55"/>
              </a:buClr>
              <a:buSzPts val="1200"/>
              <a:buFont typeface="Fira Sans Condensed"/>
              <a:buChar char="➢"/>
            </a:pPr>
            <a:r>
              <a:rPr lang="en" sz="1200">
                <a:solidFill>
                  <a:srgbClr val="213B55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NLTK’s WordLemmatizer classifies words into their respective part-of-speech</a:t>
            </a:r>
            <a:endParaRPr sz="1200">
              <a:solidFill>
                <a:srgbClr val="213B55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/>
          <p:nvPr>
            <p:ph type="title"/>
          </p:nvPr>
        </p:nvSpPr>
        <p:spPr>
          <a:xfrm>
            <a:off x="619975" y="560250"/>
            <a:ext cx="4184100" cy="3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Preface</a:t>
            </a:r>
            <a:endParaRPr/>
          </a:p>
        </p:txBody>
      </p:sp>
      <p:sp>
        <p:nvSpPr>
          <p:cNvPr id="106" name="Google Shape;106;p23"/>
          <p:cNvSpPr txBox="1"/>
          <p:nvPr>
            <p:ph idx="1" type="subTitle"/>
          </p:nvPr>
        </p:nvSpPr>
        <p:spPr>
          <a:xfrm>
            <a:off x="5014900" y="2878950"/>
            <a:ext cx="3425700" cy="5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"/>
                <a:ea typeface="Fira Sans Condensed"/>
                <a:cs typeface="Fira Sans Condensed"/>
                <a:sym typeface="Fira Sans Condensed"/>
              </a:rPr>
              <a:t>Problem formulation &amp; dataset selection</a:t>
            </a:r>
            <a:endParaRPr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07" name="Google Shape;107;p23"/>
          <p:cNvSpPr txBox="1"/>
          <p:nvPr>
            <p:ph idx="2" type="title"/>
          </p:nvPr>
        </p:nvSpPr>
        <p:spPr>
          <a:xfrm>
            <a:off x="4946327" y="589525"/>
            <a:ext cx="2921700" cy="18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08" name="Google Shape;108;p23"/>
          <p:cNvCxnSpPr/>
          <p:nvPr/>
        </p:nvCxnSpPr>
        <p:spPr>
          <a:xfrm flipH="1" rot="10800000">
            <a:off x="5098325" y="2700050"/>
            <a:ext cx="3425700" cy="21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109" name="Google Shape;109;p23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0" y="4081371"/>
            <a:ext cx="9144002" cy="1062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1"/>
          <p:cNvSpPr txBox="1"/>
          <p:nvPr>
            <p:ph type="title"/>
          </p:nvPr>
        </p:nvSpPr>
        <p:spPr>
          <a:xfrm>
            <a:off x="535750" y="1434600"/>
            <a:ext cx="24594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NLTK</a:t>
            </a:r>
            <a:endParaRPr/>
          </a:p>
        </p:txBody>
      </p:sp>
      <p:sp>
        <p:nvSpPr>
          <p:cNvPr id="269" name="Google Shape;269;p41"/>
          <p:cNvSpPr txBox="1"/>
          <p:nvPr>
            <p:ph idx="1" type="subTitle"/>
          </p:nvPr>
        </p:nvSpPr>
        <p:spPr>
          <a:xfrm>
            <a:off x="535750" y="2924500"/>
            <a:ext cx="2286000" cy="73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 Condensed"/>
                <a:ea typeface="Fira Sans Condensed"/>
                <a:cs typeface="Fira Sans Condensed"/>
                <a:sym typeface="Fira Sans Condensed"/>
              </a:rPr>
              <a:t>De-facto dataset cleaning library</a:t>
            </a:r>
            <a:endParaRPr sz="1200"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cxnSp>
        <p:nvCxnSpPr>
          <p:cNvPr id="270" name="Google Shape;270;p41"/>
          <p:cNvCxnSpPr/>
          <p:nvPr/>
        </p:nvCxnSpPr>
        <p:spPr>
          <a:xfrm>
            <a:off x="2265575" y="2256450"/>
            <a:ext cx="0" cy="630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271" name="Google Shape;271;p41"/>
          <p:cNvPicPr preferRelativeResize="0"/>
          <p:nvPr/>
        </p:nvPicPr>
        <p:blipFill rotWithShape="1">
          <a:blip r:embed="rId4">
            <a:alphaModFix/>
          </a:blip>
          <a:srcRect b="40664" l="21321" r="59815" t="45051"/>
          <a:stretch/>
        </p:blipFill>
        <p:spPr>
          <a:xfrm>
            <a:off x="535750" y="731413"/>
            <a:ext cx="2459400" cy="1047673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7320000" dist="57150">
              <a:srgbClr val="C9DAF8">
                <a:alpha val="50000"/>
              </a:srgbClr>
            </a:outerShdw>
          </a:effectLst>
        </p:spPr>
      </p:pic>
      <p:pic>
        <p:nvPicPr>
          <p:cNvPr id="272" name="Google Shape;272;p41"/>
          <p:cNvPicPr preferRelativeResize="0"/>
          <p:nvPr/>
        </p:nvPicPr>
        <p:blipFill rotWithShape="1">
          <a:blip r:embed="rId5">
            <a:alphaModFix/>
          </a:blip>
          <a:srcRect b="16840" l="23095" r="21063" t="17910"/>
          <a:stretch/>
        </p:blipFill>
        <p:spPr>
          <a:xfrm>
            <a:off x="3806600" y="151775"/>
            <a:ext cx="4586726" cy="3014650"/>
          </a:xfrm>
          <a:prstGeom prst="rect">
            <a:avLst/>
          </a:prstGeom>
          <a:noFill/>
          <a:ln cap="flat" cmpd="sng" w="19050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3" name="Google Shape;273;p41"/>
          <p:cNvPicPr preferRelativeResize="0"/>
          <p:nvPr/>
        </p:nvPicPr>
        <p:blipFill rotWithShape="1">
          <a:blip r:embed="rId6">
            <a:alphaModFix/>
          </a:blip>
          <a:srcRect b="33122" l="23672" r="27667" t="39496"/>
          <a:stretch/>
        </p:blipFill>
        <p:spPr>
          <a:xfrm>
            <a:off x="3806600" y="3389399"/>
            <a:ext cx="4586726" cy="1451752"/>
          </a:xfrm>
          <a:prstGeom prst="rect">
            <a:avLst/>
          </a:prstGeom>
          <a:noFill/>
          <a:ln cap="flat" cmpd="sng" w="19050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4" name="Google Shape;274;p41"/>
          <p:cNvSpPr/>
          <p:nvPr/>
        </p:nvSpPr>
        <p:spPr>
          <a:xfrm>
            <a:off x="142875" y="873400"/>
            <a:ext cx="918600" cy="17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41"/>
          <p:cNvSpPr/>
          <p:nvPr/>
        </p:nvSpPr>
        <p:spPr>
          <a:xfrm>
            <a:off x="142875" y="1434600"/>
            <a:ext cx="918600" cy="17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1"/>
          <p:cNvSpPr/>
          <p:nvPr/>
        </p:nvSpPr>
        <p:spPr>
          <a:xfrm>
            <a:off x="142875" y="1261200"/>
            <a:ext cx="918600" cy="17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/>
          <p:nvPr>
            <p:ph type="title"/>
          </p:nvPr>
        </p:nvSpPr>
        <p:spPr>
          <a:xfrm>
            <a:off x="720000" y="3669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PHASE 2</a:t>
            </a:r>
            <a:r>
              <a:rPr lang="en"/>
              <a:t> (Removal of html tags and attributes)</a:t>
            </a:r>
            <a:endParaRPr/>
          </a:p>
        </p:txBody>
      </p:sp>
      <p:pic>
        <p:nvPicPr>
          <p:cNvPr id="282" name="Google Shape;282;p42"/>
          <p:cNvPicPr preferRelativeResize="0"/>
          <p:nvPr/>
        </p:nvPicPr>
        <p:blipFill rotWithShape="1">
          <a:blip r:embed="rId4">
            <a:alphaModFix/>
          </a:blip>
          <a:srcRect b="17281" l="23428" r="5076" t="17800"/>
          <a:stretch/>
        </p:blipFill>
        <p:spPr>
          <a:xfrm>
            <a:off x="1556325" y="1479775"/>
            <a:ext cx="6031349" cy="3080676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2"/>
          <p:cNvSpPr txBox="1"/>
          <p:nvPr/>
        </p:nvSpPr>
        <p:spPr>
          <a:xfrm>
            <a:off x="1556325" y="1009600"/>
            <a:ext cx="20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Before</a:t>
            </a:r>
            <a:r>
              <a:rPr lang="en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Removal:</a:t>
            </a:r>
            <a:endParaRPr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284" name="Google Shape;284;p42"/>
          <p:cNvSpPr/>
          <p:nvPr/>
        </p:nvSpPr>
        <p:spPr>
          <a:xfrm>
            <a:off x="4230150" y="3182025"/>
            <a:ext cx="683700" cy="5226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42"/>
          <p:cNvSpPr txBox="1"/>
          <p:nvPr/>
        </p:nvSpPr>
        <p:spPr>
          <a:xfrm>
            <a:off x="1556325" y="1009613"/>
            <a:ext cx="20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After</a:t>
            </a:r>
            <a:r>
              <a:rPr lang="en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Removal:</a:t>
            </a:r>
            <a:endParaRPr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286" name="Google Shape;286;p42"/>
          <p:cNvPicPr preferRelativeResize="0"/>
          <p:nvPr/>
        </p:nvPicPr>
        <p:blipFill rotWithShape="1">
          <a:blip r:embed="rId5">
            <a:alphaModFix/>
          </a:blip>
          <a:srcRect b="15474" l="6582" r="22100" t="20636"/>
          <a:stretch/>
        </p:blipFill>
        <p:spPr>
          <a:xfrm>
            <a:off x="1556325" y="1479800"/>
            <a:ext cx="6031349" cy="308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3"/>
          <p:cNvSpPr txBox="1"/>
          <p:nvPr>
            <p:ph type="title"/>
          </p:nvPr>
        </p:nvSpPr>
        <p:spPr>
          <a:xfrm>
            <a:off x="6536500" y="1434600"/>
            <a:ext cx="24594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NLTK</a:t>
            </a:r>
            <a:endParaRPr/>
          </a:p>
        </p:txBody>
      </p:sp>
      <p:sp>
        <p:nvSpPr>
          <p:cNvPr id="292" name="Google Shape;292;p43"/>
          <p:cNvSpPr txBox="1"/>
          <p:nvPr>
            <p:ph idx="1" type="subTitle"/>
          </p:nvPr>
        </p:nvSpPr>
        <p:spPr>
          <a:xfrm>
            <a:off x="6536500" y="2744175"/>
            <a:ext cx="2286000" cy="73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 Condensed"/>
                <a:ea typeface="Fira Sans Condensed"/>
                <a:cs typeface="Fira Sans Condensed"/>
                <a:sym typeface="Fira Sans Condensed"/>
              </a:rPr>
              <a:t>De-facto dataset cleaning library</a:t>
            </a:r>
            <a:endParaRPr sz="1200"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cxnSp>
        <p:nvCxnSpPr>
          <p:cNvPr id="293" name="Google Shape;293;p43"/>
          <p:cNvCxnSpPr/>
          <p:nvPr/>
        </p:nvCxnSpPr>
        <p:spPr>
          <a:xfrm>
            <a:off x="6408950" y="2256450"/>
            <a:ext cx="0" cy="630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294" name="Google Shape;294;p43"/>
          <p:cNvPicPr preferRelativeResize="0"/>
          <p:nvPr/>
        </p:nvPicPr>
        <p:blipFill rotWithShape="1">
          <a:blip r:embed="rId4">
            <a:alphaModFix/>
          </a:blip>
          <a:srcRect b="40664" l="21321" r="59815" t="45051"/>
          <a:stretch/>
        </p:blipFill>
        <p:spPr>
          <a:xfrm>
            <a:off x="6317100" y="703000"/>
            <a:ext cx="2459400" cy="1047673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7320000" dist="57150">
              <a:srgbClr val="C9DAF8">
                <a:alpha val="50000"/>
              </a:srgbClr>
            </a:outerShdw>
          </a:effectLst>
        </p:spPr>
      </p:pic>
      <p:pic>
        <p:nvPicPr>
          <p:cNvPr id="295" name="Google Shape;295;p43"/>
          <p:cNvPicPr preferRelativeResize="0"/>
          <p:nvPr/>
        </p:nvPicPr>
        <p:blipFill rotWithShape="1">
          <a:blip r:embed="rId5">
            <a:alphaModFix/>
          </a:blip>
          <a:srcRect b="13310" l="22781" r="16726" t="15702"/>
          <a:stretch/>
        </p:blipFill>
        <p:spPr>
          <a:xfrm>
            <a:off x="174700" y="600163"/>
            <a:ext cx="5547998" cy="3943174"/>
          </a:xfrm>
          <a:prstGeom prst="rect">
            <a:avLst/>
          </a:prstGeom>
          <a:noFill/>
          <a:ln cap="flat" cmpd="sng" w="19050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6" name="Google Shape;296;p43"/>
          <p:cNvSpPr/>
          <p:nvPr/>
        </p:nvSpPr>
        <p:spPr>
          <a:xfrm>
            <a:off x="5806850" y="1039875"/>
            <a:ext cx="918600" cy="17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3"/>
          <p:cNvSpPr/>
          <p:nvPr/>
        </p:nvSpPr>
        <p:spPr>
          <a:xfrm>
            <a:off x="5806850" y="1261200"/>
            <a:ext cx="918600" cy="17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43"/>
          <p:cNvSpPr/>
          <p:nvPr/>
        </p:nvSpPr>
        <p:spPr>
          <a:xfrm>
            <a:off x="5806850" y="1434600"/>
            <a:ext cx="918600" cy="17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4"/>
          <p:cNvPicPr preferRelativeResize="0"/>
          <p:nvPr/>
        </p:nvPicPr>
        <p:blipFill rotWithShape="1">
          <a:blip r:embed="rId4">
            <a:alphaModFix/>
          </a:blip>
          <a:srcRect b="15474" l="6582" r="22100" t="20636"/>
          <a:stretch/>
        </p:blipFill>
        <p:spPr>
          <a:xfrm>
            <a:off x="1495100" y="1479800"/>
            <a:ext cx="6031349" cy="3080676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4"/>
          <p:cNvSpPr txBox="1"/>
          <p:nvPr>
            <p:ph type="title"/>
          </p:nvPr>
        </p:nvSpPr>
        <p:spPr>
          <a:xfrm>
            <a:off x="720000" y="3669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PHASE 3</a:t>
            </a:r>
            <a:r>
              <a:rPr lang="en"/>
              <a:t> (</a:t>
            </a:r>
            <a:r>
              <a:rPr lang="en"/>
              <a:t>Removal of Stopwords)</a:t>
            </a:r>
            <a:endParaRPr/>
          </a:p>
        </p:txBody>
      </p:sp>
      <p:sp>
        <p:nvSpPr>
          <p:cNvPr id="305" name="Google Shape;305;p44"/>
          <p:cNvSpPr txBox="1"/>
          <p:nvPr/>
        </p:nvSpPr>
        <p:spPr>
          <a:xfrm>
            <a:off x="1556325" y="1009600"/>
            <a:ext cx="20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Before Removal:</a:t>
            </a:r>
            <a:endParaRPr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306" name="Google Shape;306;p44"/>
          <p:cNvSpPr/>
          <p:nvPr/>
        </p:nvSpPr>
        <p:spPr>
          <a:xfrm>
            <a:off x="3485150" y="2508475"/>
            <a:ext cx="821400" cy="5727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4"/>
          <p:cNvSpPr txBox="1"/>
          <p:nvPr/>
        </p:nvSpPr>
        <p:spPr>
          <a:xfrm>
            <a:off x="1556325" y="1009613"/>
            <a:ext cx="20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After Removal:</a:t>
            </a:r>
            <a:endParaRPr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308" name="Google Shape;308;p44"/>
          <p:cNvSpPr/>
          <p:nvPr/>
        </p:nvSpPr>
        <p:spPr>
          <a:xfrm>
            <a:off x="3602500" y="1275700"/>
            <a:ext cx="2367600" cy="11067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4C708C">
              <a:alpha val="8764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952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Missing apostrophe</a:t>
            </a:r>
            <a:endParaRPr>
              <a:solidFill>
                <a:schemeClr val="lt2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=&gt; Extend the word out before removal</a:t>
            </a:r>
            <a:endParaRPr>
              <a:solidFill>
                <a:schemeClr val="lt2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  <p:pic>
        <p:nvPicPr>
          <p:cNvPr id="309" name="Google Shape;309;p44"/>
          <p:cNvPicPr preferRelativeResize="0"/>
          <p:nvPr/>
        </p:nvPicPr>
        <p:blipFill rotWithShape="1">
          <a:blip r:embed="rId5">
            <a:alphaModFix/>
          </a:blip>
          <a:srcRect b="15079" l="6700" r="21871" t="20834"/>
          <a:stretch/>
        </p:blipFill>
        <p:spPr>
          <a:xfrm>
            <a:off x="1495100" y="1479800"/>
            <a:ext cx="6276302" cy="31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5"/>
          <p:cNvSpPr txBox="1"/>
          <p:nvPr>
            <p:ph type="title"/>
          </p:nvPr>
        </p:nvSpPr>
        <p:spPr>
          <a:xfrm>
            <a:off x="619975" y="560250"/>
            <a:ext cx="4010400" cy="3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315" name="Google Shape;315;p45"/>
          <p:cNvSpPr txBox="1"/>
          <p:nvPr>
            <p:ph idx="1" type="subTitle"/>
          </p:nvPr>
        </p:nvSpPr>
        <p:spPr>
          <a:xfrm>
            <a:off x="5014900" y="2878950"/>
            <a:ext cx="3425700" cy="5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"/>
                <a:ea typeface="Fira Sans Condensed"/>
                <a:cs typeface="Fira Sans Condensed"/>
                <a:sym typeface="Fira Sans Condensed"/>
              </a:rPr>
              <a:t>Exploration and analysis stage</a:t>
            </a:r>
            <a:endParaRPr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316" name="Google Shape;316;p45"/>
          <p:cNvSpPr txBox="1"/>
          <p:nvPr>
            <p:ph idx="2" type="title"/>
          </p:nvPr>
        </p:nvSpPr>
        <p:spPr>
          <a:xfrm>
            <a:off x="4946326" y="589525"/>
            <a:ext cx="2383500" cy="18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317" name="Google Shape;317;p45"/>
          <p:cNvCxnSpPr/>
          <p:nvPr/>
        </p:nvCxnSpPr>
        <p:spPr>
          <a:xfrm flipH="1" rot="10800000">
            <a:off x="5098325" y="2700050"/>
            <a:ext cx="3425700" cy="21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318" name="Google Shape;318;p45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0" y="4167975"/>
            <a:ext cx="9144001" cy="97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 txBox="1"/>
          <p:nvPr>
            <p:ph type="title"/>
          </p:nvPr>
        </p:nvSpPr>
        <p:spPr>
          <a:xfrm>
            <a:off x="720000" y="153100"/>
            <a:ext cx="7704000" cy="7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Anger</a:t>
            </a:r>
            <a:endParaRPr sz="4800"/>
          </a:p>
        </p:txBody>
      </p:sp>
      <p:pic>
        <p:nvPicPr>
          <p:cNvPr id="324" name="Google Shape;324;p46"/>
          <p:cNvPicPr preferRelativeResize="0"/>
          <p:nvPr/>
        </p:nvPicPr>
        <p:blipFill rotWithShape="1">
          <a:blip r:embed="rId4">
            <a:alphaModFix/>
          </a:blip>
          <a:srcRect b="13412" l="6531" r="19992" t="20515"/>
          <a:stretch/>
        </p:blipFill>
        <p:spPr>
          <a:xfrm>
            <a:off x="1168525" y="1265475"/>
            <a:ext cx="6806976" cy="344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6"/>
          <p:cNvPicPr preferRelativeResize="0"/>
          <p:nvPr/>
        </p:nvPicPr>
        <p:blipFill rotWithShape="1">
          <a:blip r:embed="rId5">
            <a:alphaModFix/>
          </a:blip>
          <a:srcRect b="12483" l="6701" r="19973" t="21501"/>
          <a:stretch/>
        </p:blipFill>
        <p:spPr>
          <a:xfrm>
            <a:off x="1168525" y="1241475"/>
            <a:ext cx="6806976" cy="3443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7"/>
          <p:cNvSpPr txBox="1"/>
          <p:nvPr>
            <p:ph type="title"/>
          </p:nvPr>
        </p:nvSpPr>
        <p:spPr>
          <a:xfrm>
            <a:off x="720000" y="153100"/>
            <a:ext cx="7704000" cy="7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Joy</a:t>
            </a:r>
            <a:endParaRPr sz="4800"/>
          </a:p>
        </p:txBody>
      </p:sp>
      <p:pic>
        <p:nvPicPr>
          <p:cNvPr id="331" name="Google Shape;331;p47"/>
          <p:cNvPicPr preferRelativeResize="0"/>
          <p:nvPr/>
        </p:nvPicPr>
        <p:blipFill rotWithShape="1">
          <a:blip r:embed="rId4">
            <a:alphaModFix/>
          </a:blip>
          <a:srcRect b="8673" l="6421" r="19935" t="24911"/>
          <a:stretch/>
        </p:blipFill>
        <p:spPr>
          <a:xfrm>
            <a:off x="1246075" y="1285875"/>
            <a:ext cx="6651850" cy="337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7"/>
          <p:cNvPicPr preferRelativeResize="0"/>
          <p:nvPr/>
        </p:nvPicPr>
        <p:blipFill rotWithShape="1">
          <a:blip r:embed="rId5">
            <a:alphaModFix/>
          </a:blip>
          <a:srcRect b="15118" l="6484" r="19747" t="19290"/>
          <a:stretch/>
        </p:blipFill>
        <p:spPr>
          <a:xfrm>
            <a:off x="1246075" y="1285875"/>
            <a:ext cx="6651850" cy="337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8"/>
          <p:cNvSpPr txBox="1"/>
          <p:nvPr>
            <p:ph type="title"/>
          </p:nvPr>
        </p:nvSpPr>
        <p:spPr>
          <a:xfrm>
            <a:off x="720000" y="153100"/>
            <a:ext cx="7704000" cy="7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Sadness</a:t>
            </a:r>
            <a:endParaRPr sz="4800"/>
          </a:p>
        </p:txBody>
      </p:sp>
      <p:pic>
        <p:nvPicPr>
          <p:cNvPr id="338" name="Google Shape;338;p48"/>
          <p:cNvPicPr preferRelativeResize="0"/>
          <p:nvPr/>
        </p:nvPicPr>
        <p:blipFill rotWithShape="1">
          <a:blip r:embed="rId4">
            <a:alphaModFix/>
          </a:blip>
          <a:srcRect b="11480" l="6612" r="19836" t="22651"/>
          <a:stretch/>
        </p:blipFill>
        <p:spPr>
          <a:xfrm>
            <a:off x="1209125" y="1316500"/>
            <a:ext cx="6725750" cy="33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8"/>
          <p:cNvPicPr preferRelativeResize="0"/>
          <p:nvPr/>
        </p:nvPicPr>
        <p:blipFill rotWithShape="1">
          <a:blip r:embed="rId5">
            <a:alphaModFix/>
          </a:blip>
          <a:srcRect b="10392" l="6707" r="19741" t="23748"/>
          <a:stretch/>
        </p:blipFill>
        <p:spPr>
          <a:xfrm>
            <a:off x="1209125" y="1316500"/>
            <a:ext cx="6725750" cy="338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9"/>
          <p:cNvSpPr txBox="1"/>
          <p:nvPr>
            <p:ph idx="4294967295" type="title"/>
          </p:nvPr>
        </p:nvSpPr>
        <p:spPr>
          <a:xfrm>
            <a:off x="953250" y="1418700"/>
            <a:ext cx="7237500" cy="23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/>
              <a:t>Further Data Exploration</a:t>
            </a:r>
            <a:endParaRPr sz="6100"/>
          </a:p>
        </p:txBody>
      </p:sp>
      <p:pic>
        <p:nvPicPr>
          <p:cNvPr id="345" name="Google Shape;34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3328" y="551600"/>
            <a:ext cx="3189475" cy="184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0"/>
          <p:cNvSpPr txBox="1"/>
          <p:nvPr>
            <p:ph idx="4" type="title"/>
          </p:nvPr>
        </p:nvSpPr>
        <p:spPr>
          <a:xfrm>
            <a:off x="406200" y="434275"/>
            <a:ext cx="84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Number of words in a sentence vs emotion</a:t>
            </a:r>
            <a:endParaRPr sz="2700"/>
          </a:p>
        </p:txBody>
      </p:sp>
      <p:sp>
        <p:nvSpPr>
          <p:cNvPr id="351" name="Google Shape;351;p50"/>
          <p:cNvSpPr txBox="1"/>
          <p:nvPr>
            <p:ph idx="1" type="subTitle"/>
          </p:nvPr>
        </p:nvSpPr>
        <p:spPr>
          <a:xfrm>
            <a:off x="6750625" y="2200674"/>
            <a:ext cx="2006100" cy="396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(Sadness, Fear, Anger)</a:t>
            </a:r>
            <a:endParaRPr sz="1400"/>
          </a:p>
        </p:txBody>
      </p:sp>
      <p:sp>
        <p:nvSpPr>
          <p:cNvPr id="352" name="Google Shape;352;p50"/>
          <p:cNvSpPr txBox="1"/>
          <p:nvPr>
            <p:ph idx="2" type="subTitle"/>
          </p:nvPr>
        </p:nvSpPr>
        <p:spPr>
          <a:xfrm>
            <a:off x="6750625" y="3790675"/>
            <a:ext cx="2006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(Joy, Surprised, Love)</a:t>
            </a:r>
            <a:endParaRPr sz="1400"/>
          </a:p>
        </p:txBody>
      </p:sp>
      <p:sp>
        <p:nvSpPr>
          <p:cNvPr id="353" name="Google Shape;353;p50"/>
          <p:cNvSpPr txBox="1"/>
          <p:nvPr>
            <p:ph type="title"/>
          </p:nvPr>
        </p:nvSpPr>
        <p:spPr>
          <a:xfrm>
            <a:off x="6750625" y="1409500"/>
            <a:ext cx="1873800" cy="90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Negative sentiments</a:t>
            </a:r>
            <a:endParaRPr/>
          </a:p>
        </p:txBody>
      </p:sp>
      <p:sp>
        <p:nvSpPr>
          <p:cNvPr id="354" name="Google Shape;354;p50"/>
          <p:cNvSpPr txBox="1"/>
          <p:nvPr>
            <p:ph idx="3" type="title"/>
          </p:nvPr>
        </p:nvSpPr>
        <p:spPr>
          <a:xfrm>
            <a:off x="6788425" y="3459875"/>
            <a:ext cx="16848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Positive sentiments</a:t>
            </a:r>
            <a:endParaRPr/>
          </a:p>
        </p:txBody>
      </p:sp>
      <p:pic>
        <p:nvPicPr>
          <p:cNvPr id="355" name="Google Shape;355;p50"/>
          <p:cNvPicPr preferRelativeResize="0"/>
          <p:nvPr/>
        </p:nvPicPr>
        <p:blipFill rotWithShape="1">
          <a:blip r:embed="rId4">
            <a:alphaModFix/>
          </a:blip>
          <a:srcRect b="14850" l="6615" r="2384" t="17463"/>
          <a:stretch/>
        </p:blipFill>
        <p:spPr>
          <a:xfrm>
            <a:off x="474100" y="1556300"/>
            <a:ext cx="5446901" cy="2704625"/>
          </a:xfrm>
          <a:prstGeom prst="rect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6" name="Google Shape;356;p50"/>
          <p:cNvSpPr txBox="1"/>
          <p:nvPr>
            <p:ph type="title"/>
          </p:nvPr>
        </p:nvSpPr>
        <p:spPr>
          <a:xfrm>
            <a:off x="7290250" y="2582225"/>
            <a:ext cx="463800" cy="60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&lt;</a:t>
            </a:r>
            <a:endParaRPr sz="3300"/>
          </a:p>
        </p:txBody>
      </p:sp>
      <p:sp>
        <p:nvSpPr>
          <p:cNvPr id="357" name="Google Shape;357;p50"/>
          <p:cNvSpPr txBox="1"/>
          <p:nvPr/>
        </p:nvSpPr>
        <p:spPr>
          <a:xfrm>
            <a:off x="474100" y="1043438"/>
            <a:ext cx="141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Before cleaning</a:t>
            </a:r>
            <a:endParaRPr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358" name="Google Shape;358;p50"/>
          <p:cNvSpPr/>
          <p:nvPr/>
        </p:nvSpPr>
        <p:spPr>
          <a:xfrm>
            <a:off x="6182250" y="1955375"/>
            <a:ext cx="138600" cy="1710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50"/>
          <p:cNvSpPr/>
          <p:nvPr/>
        </p:nvSpPr>
        <p:spPr>
          <a:xfrm>
            <a:off x="6182250" y="3360625"/>
            <a:ext cx="138600" cy="1710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0" name="Google Shape;360;p50"/>
          <p:cNvCxnSpPr>
            <a:stCxn id="358" idx="4"/>
            <a:endCxn id="359" idx="0"/>
          </p:cNvCxnSpPr>
          <p:nvPr/>
        </p:nvCxnSpPr>
        <p:spPr>
          <a:xfrm>
            <a:off x="6251550" y="2126375"/>
            <a:ext cx="0" cy="12342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1" name="Google Shape;361;p50"/>
          <p:cNvSpPr/>
          <p:nvPr/>
        </p:nvSpPr>
        <p:spPr>
          <a:xfrm>
            <a:off x="6218240" y="1999826"/>
            <a:ext cx="66600" cy="8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0"/>
          <p:cNvSpPr/>
          <p:nvPr/>
        </p:nvSpPr>
        <p:spPr>
          <a:xfrm>
            <a:off x="6218240" y="3405107"/>
            <a:ext cx="66600" cy="8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/>
          <p:nvPr/>
        </p:nvSpPr>
        <p:spPr>
          <a:xfrm>
            <a:off x="2336550" y="277175"/>
            <a:ext cx="4470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Motivation</a:t>
            </a:r>
            <a:endParaRPr sz="48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15" name="Google Shape;115;p24"/>
          <p:cNvSpPr/>
          <p:nvPr/>
        </p:nvSpPr>
        <p:spPr>
          <a:xfrm>
            <a:off x="1241900" y="1347450"/>
            <a:ext cx="2914200" cy="298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2381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Texting is the preferred way of communication</a:t>
            </a:r>
            <a:endParaRPr sz="20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16" name="Google Shape;116;p24"/>
          <p:cNvSpPr/>
          <p:nvPr/>
        </p:nvSpPr>
        <p:spPr>
          <a:xfrm>
            <a:off x="5037300" y="1417650"/>
            <a:ext cx="2914200" cy="29142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3810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Average of 67 texts sent per day </a:t>
            </a:r>
            <a:endParaRPr sz="20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(Lenhart, 2015)</a:t>
            </a:r>
            <a:endParaRPr sz="20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1"/>
          <p:cNvSpPr txBox="1"/>
          <p:nvPr>
            <p:ph idx="2" type="subTitle"/>
          </p:nvPr>
        </p:nvSpPr>
        <p:spPr>
          <a:xfrm>
            <a:off x="6320850" y="2917475"/>
            <a:ext cx="2475000" cy="17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The number of stopwords and html tags in each data points are roughly equivalent.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AutoNum type="arabicPeriod"/>
            </a:pPr>
            <a:r>
              <a:rPr lang="en" sz="1400"/>
              <a:t>Data cleaning seems to be effective without “overcleaning”</a:t>
            </a:r>
            <a:endParaRPr sz="1400"/>
          </a:p>
        </p:txBody>
      </p:sp>
      <p:sp>
        <p:nvSpPr>
          <p:cNvPr id="368" name="Google Shape;368;p51"/>
          <p:cNvSpPr txBox="1"/>
          <p:nvPr>
            <p:ph type="title"/>
          </p:nvPr>
        </p:nvSpPr>
        <p:spPr>
          <a:xfrm>
            <a:off x="6475075" y="1801175"/>
            <a:ext cx="18738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 Trend</a:t>
            </a:r>
            <a:endParaRPr/>
          </a:p>
        </p:txBody>
      </p:sp>
      <p:sp>
        <p:nvSpPr>
          <p:cNvPr id="369" name="Google Shape;369;p51"/>
          <p:cNvSpPr txBox="1"/>
          <p:nvPr>
            <p:ph idx="3" type="title"/>
          </p:nvPr>
        </p:nvSpPr>
        <p:spPr>
          <a:xfrm>
            <a:off x="6475075" y="2438075"/>
            <a:ext cx="24750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Inferences</a:t>
            </a:r>
            <a:r>
              <a:rPr lang="en" sz="2100"/>
              <a:t>:</a:t>
            </a:r>
            <a:endParaRPr sz="2100"/>
          </a:p>
        </p:txBody>
      </p:sp>
      <p:sp>
        <p:nvSpPr>
          <p:cNvPr id="370" name="Google Shape;370;p51"/>
          <p:cNvSpPr/>
          <p:nvPr/>
        </p:nvSpPr>
        <p:spPr>
          <a:xfrm>
            <a:off x="6182250" y="1955375"/>
            <a:ext cx="138600" cy="1710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51"/>
          <p:cNvSpPr/>
          <p:nvPr/>
        </p:nvSpPr>
        <p:spPr>
          <a:xfrm>
            <a:off x="6182250" y="3360625"/>
            <a:ext cx="138600" cy="1710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2" name="Google Shape;372;p51"/>
          <p:cNvCxnSpPr>
            <a:stCxn id="370" idx="4"/>
            <a:endCxn id="371" idx="0"/>
          </p:cNvCxnSpPr>
          <p:nvPr/>
        </p:nvCxnSpPr>
        <p:spPr>
          <a:xfrm>
            <a:off x="6251550" y="2126375"/>
            <a:ext cx="0" cy="12342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3" name="Google Shape;373;p51"/>
          <p:cNvSpPr/>
          <p:nvPr/>
        </p:nvSpPr>
        <p:spPr>
          <a:xfrm>
            <a:off x="6218240" y="1999826"/>
            <a:ext cx="66600" cy="8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51"/>
          <p:cNvSpPr/>
          <p:nvPr/>
        </p:nvSpPr>
        <p:spPr>
          <a:xfrm>
            <a:off x="6218240" y="3405107"/>
            <a:ext cx="66600" cy="8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5" name="Google Shape;375;p51"/>
          <p:cNvPicPr preferRelativeResize="0"/>
          <p:nvPr/>
        </p:nvPicPr>
        <p:blipFill rotWithShape="1">
          <a:blip r:embed="rId4">
            <a:alphaModFix/>
          </a:blip>
          <a:srcRect b="14450" l="6791" r="2406" t="16474"/>
          <a:stretch/>
        </p:blipFill>
        <p:spPr>
          <a:xfrm>
            <a:off x="474100" y="1415375"/>
            <a:ext cx="5353152" cy="2943000"/>
          </a:xfrm>
          <a:prstGeom prst="rect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6" name="Google Shape;376;p51"/>
          <p:cNvSpPr txBox="1"/>
          <p:nvPr/>
        </p:nvSpPr>
        <p:spPr>
          <a:xfrm>
            <a:off x="474100" y="1043438"/>
            <a:ext cx="141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After</a:t>
            </a:r>
            <a:r>
              <a:rPr lang="en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cleaning</a:t>
            </a:r>
            <a:endParaRPr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377" name="Google Shape;377;p51"/>
          <p:cNvSpPr txBox="1"/>
          <p:nvPr>
            <p:ph idx="4" type="title"/>
          </p:nvPr>
        </p:nvSpPr>
        <p:spPr>
          <a:xfrm>
            <a:off x="406200" y="434275"/>
            <a:ext cx="84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Number of words in a sentence vs emotion</a:t>
            </a:r>
            <a:endParaRPr sz="27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2"/>
          <p:cNvSpPr txBox="1"/>
          <p:nvPr>
            <p:ph type="title"/>
          </p:nvPr>
        </p:nvSpPr>
        <p:spPr>
          <a:xfrm>
            <a:off x="624225" y="563650"/>
            <a:ext cx="4010400" cy="3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Machine Learning</a:t>
            </a:r>
            <a:endParaRPr sz="7000"/>
          </a:p>
        </p:txBody>
      </p:sp>
      <p:sp>
        <p:nvSpPr>
          <p:cNvPr id="383" name="Google Shape;383;p52"/>
          <p:cNvSpPr txBox="1"/>
          <p:nvPr>
            <p:ph idx="1" type="subTitle"/>
          </p:nvPr>
        </p:nvSpPr>
        <p:spPr>
          <a:xfrm>
            <a:off x="5010650" y="2882350"/>
            <a:ext cx="2583300" cy="5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"/>
                <a:ea typeface="Fira Sans Condensed"/>
                <a:cs typeface="Fira Sans Condensed"/>
                <a:sym typeface="Fira Sans Condensed"/>
              </a:rPr>
              <a:t>Training and modelling s</a:t>
            </a:r>
            <a:r>
              <a:rPr lang="en">
                <a:latin typeface="Fira Sans Condensed"/>
                <a:ea typeface="Fira Sans Condensed"/>
                <a:cs typeface="Fira Sans Condensed"/>
                <a:sym typeface="Fira Sans Condensed"/>
              </a:rPr>
              <a:t>tage</a:t>
            </a:r>
            <a:endParaRPr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384" name="Google Shape;384;p52"/>
          <p:cNvSpPr txBox="1"/>
          <p:nvPr>
            <p:ph idx="2" type="title"/>
          </p:nvPr>
        </p:nvSpPr>
        <p:spPr>
          <a:xfrm>
            <a:off x="4942075" y="592925"/>
            <a:ext cx="2192400" cy="18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385" name="Google Shape;385;p52"/>
          <p:cNvCxnSpPr/>
          <p:nvPr/>
        </p:nvCxnSpPr>
        <p:spPr>
          <a:xfrm flipH="1" rot="10800000">
            <a:off x="5094075" y="2703450"/>
            <a:ext cx="3425700" cy="21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386" name="Google Shape;386;p52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>
            <a:off x="0" y="4134025"/>
            <a:ext cx="9143998" cy="103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oogle Shape;391;p53"/>
          <p:cNvGrpSpPr/>
          <p:nvPr/>
        </p:nvGrpSpPr>
        <p:grpSpPr>
          <a:xfrm>
            <a:off x="1126069" y="434609"/>
            <a:ext cx="7100589" cy="4019756"/>
            <a:chOff x="2389399" y="2881565"/>
            <a:chExt cx="812796" cy="515545"/>
          </a:xfrm>
        </p:grpSpPr>
        <p:grpSp>
          <p:nvGrpSpPr>
            <p:cNvPr id="392" name="Google Shape;392;p53"/>
            <p:cNvGrpSpPr/>
            <p:nvPr/>
          </p:nvGrpSpPr>
          <p:grpSpPr>
            <a:xfrm>
              <a:off x="2492145" y="2881565"/>
              <a:ext cx="607300" cy="229751"/>
              <a:chOff x="2492145" y="2881565"/>
              <a:chExt cx="607300" cy="229751"/>
            </a:xfrm>
          </p:grpSpPr>
          <p:sp>
            <p:nvSpPr>
              <p:cNvPr id="393" name="Google Shape;393;p53"/>
              <p:cNvSpPr/>
              <p:nvPr/>
            </p:nvSpPr>
            <p:spPr>
              <a:xfrm>
                <a:off x="2530550" y="2913581"/>
                <a:ext cx="530589" cy="165697"/>
              </a:xfrm>
              <a:custGeom>
                <a:rect b="b" l="l" r="r" t="t"/>
                <a:pathLst>
                  <a:path extrusionOk="0" h="36397" w="116549">
                    <a:moveTo>
                      <a:pt x="18199" y="1"/>
                    </a:moveTo>
                    <a:cubicBezTo>
                      <a:pt x="8148" y="1"/>
                      <a:pt x="1" y="8148"/>
                      <a:pt x="1" y="18198"/>
                    </a:cubicBezTo>
                    <a:cubicBezTo>
                      <a:pt x="1" y="28249"/>
                      <a:pt x="8148" y="36396"/>
                      <a:pt x="18199" y="36396"/>
                    </a:cubicBezTo>
                    <a:lnTo>
                      <a:pt x="98350" y="36396"/>
                    </a:lnTo>
                    <a:cubicBezTo>
                      <a:pt x="108401" y="36396"/>
                      <a:pt x="116548" y="28249"/>
                      <a:pt x="116548" y="18198"/>
                    </a:cubicBezTo>
                    <a:cubicBezTo>
                      <a:pt x="116548" y="8148"/>
                      <a:pt x="108401" y="1"/>
                      <a:pt x="98350" y="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rgbClr val="F2F2F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300">
                    <a:solidFill>
                      <a:srgbClr val="F2F2F2"/>
                    </a:solidFill>
                    <a:latin typeface="Rajdhani"/>
                    <a:ea typeface="Rajdhani"/>
                    <a:cs typeface="Rajdhani"/>
                    <a:sym typeface="Rajdhani"/>
                  </a:rPr>
                  <a:t>TEXT-BASED EMOTION CLASSIFIER</a:t>
                </a:r>
                <a:endParaRPr b="1" sz="2300">
                  <a:solidFill>
                    <a:srgbClr val="F2F2F2"/>
                  </a:solidFill>
                  <a:latin typeface="Rajdhani"/>
                  <a:ea typeface="Rajdhani"/>
                  <a:cs typeface="Rajdhani"/>
                  <a:sym typeface="Rajdhani"/>
                </a:endParaRPr>
              </a:p>
            </p:txBody>
          </p:sp>
          <p:sp>
            <p:nvSpPr>
              <p:cNvPr id="394" name="Google Shape;394;p53"/>
              <p:cNvSpPr/>
              <p:nvPr/>
            </p:nvSpPr>
            <p:spPr>
              <a:xfrm>
                <a:off x="2886492" y="2881565"/>
                <a:ext cx="212952" cy="229751"/>
              </a:xfrm>
              <a:custGeom>
                <a:rect b="b" l="l" r="r" t="t"/>
                <a:pathLst>
                  <a:path extrusionOk="0" h="50467" w="46777">
                    <a:moveTo>
                      <a:pt x="1" y="1"/>
                    </a:moveTo>
                    <a:lnTo>
                      <a:pt x="1" y="1458"/>
                    </a:lnTo>
                    <a:lnTo>
                      <a:pt x="21544" y="1458"/>
                    </a:lnTo>
                    <a:cubicBezTo>
                      <a:pt x="34653" y="1458"/>
                      <a:pt x="45320" y="12123"/>
                      <a:pt x="45320" y="25233"/>
                    </a:cubicBezTo>
                    <a:cubicBezTo>
                      <a:pt x="45320" y="38344"/>
                      <a:pt x="34653" y="49009"/>
                      <a:pt x="21544" y="49009"/>
                    </a:cubicBezTo>
                    <a:lnTo>
                      <a:pt x="1" y="49009"/>
                    </a:lnTo>
                    <a:lnTo>
                      <a:pt x="1" y="50466"/>
                    </a:lnTo>
                    <a:lnTo>
                      <a:pt x="21544" y="50466"/>
                    </a:lnTo>
                    <a:cubicBezTo>
                      <a:pt x="35457" y="50466"/>
                      <a:pt x="46776" y="39146"/>
                      <a:pt x="46776" y="25233"/>
                    </a:cubicBezTo>
                    <a:cubicBezTo>
                      <a:pt x="46776" y="11322"/>
                      <a:pt x="35457" y="1"/>
                      <a:pt x="21544" y="1"/>
                    </a:cubicBezTo>
                    <a:close/>
                  </a:path>
                </a:pathLst>
              </a:custGeom>
              <a:solidFill>
                <a:srgbClr val="F8FAFB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53"/>
              <p:cNvSpPr/>
              <p:nvPr/>
            </p:nvSpPr>
            <p:spPr>
              <a:xfrm>
                <a:off x="2492145" y="2881565"/>
                <a:ext cx="212934" cy="229751"/>
              </a:xfrm>
              <a:custGeom>
                <a:rect b="b" l="l" r="r" t="t"/>
                <a:pathLst>
                  <a:path extrusionOk="0" h="50467" w="46773">
                    <a:moveTo>
                      <a:pt x="25232" y="1"/>
                    </a:moveTo>
                    <a:cubicBezTo>
                      <a:pt x="11319" y="1"/>
                      <a:pt x="0" y="11322"/>
                      <a:pt x="0" y="25233"/>
                    </a:cubicBezTo>
                    <a:cubicBezTo>
                      <a:pt x="0" y="39146"/>
                      <a:pt x="11319" y="50466"/>
                      <a:pt x="25232" y="50466"/>
                    </a:cubicBezTo>
                    <a:lnTo>
                      <a:pt x="46773" y="50466"/>
                    </a:lnTo>
                    <a:lnTo>
                      <a:pt x="46773" y="49007"/>
                    </a:lnTo>
                    <a:lnTo>
                      <a:pt x="25232" y="49007"/>
                    </a:lnTo>
                    <a:cubicBezTo>
                      <a:pt x="12124" y="49007"/>
                      <a:pt x="1456" y="38344"/>
                      <a:pt x="1456" y="25233"/>
                    </a:cubicBezTo>
                    <a:cubicBezTo>
                      <a:pt x="1456" y="12123"/>
                      <a:pt x="12124" y="1457"/>
                      <a:pt x="25232" y="1457"/>
                    </a:cubicBezTo>
                    <a:lnTo>
                      <a:pt x="46773" y="1457"/>
                    </a:lnTo>
                    <a:lnTo>
                      <a:pt x="46773" y="1"/>
                    </a:lnTo>
                    <a:close/>
                  </a:path>
                </a:pathLst>
              </a:custGeom>
              <a:solidFill>
                <a:srgbClr val="F8FAFB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6" name="Google Shape;396;p53"/>
            <p:cNvGrpSpPr/>
            <p:nvPr/>
          </p:nvGrpSpPr>
          <p:grpSpPr>
            <a:xfrm>
              <a:off x="2389399" y="3100241"/>
              <a:ext cx="812796" cy="296869"/>
              <a:chOff x="2389399" y="3100241"/>
              <a:chExt cx="812796" cy="296869"/>
            </a:xfrm>
          </p:grpSpPr>
          <p:grpSp>
            <p:nvGrpSpPr>
              <p:cNvPr id="397" name="Google Shape;397;p53"/>
              <p:cNvGrpSpPr/>
              <p:nvPr/>
            </p:nvGrpSpPr>
            <p:grpSpPr>
              <a:xfrm>
                <a:off x="2683630" y="3100241"/>
                <a:ext cx="224334" cy="296869"/>
                <a:chOff x="2683630" y="3100241"/>
                <a:chExt cx="224334" cy="296869"/>
              </a:xfrm>
            </p:grpSpPr>
            <p:grpSp>
              <p:nvGrpSpPr>
                <p:cNvPr id="398" name="Google Shape;398;p53"/>
                <p:cNvGrpSpPr/>
                <p:nvPr/>
              </p:nvGrpSpPr>
              <p:grpSpPr>
                <a:xfrm>
                  <a:off x="2788083" y="3100241"/>
                  <a:ext cx="15356" cy="98237"/>
                  <a:chOff x="2788083" y="3100241"/>
                  <a:chExt cx="15356" cy="98237"/>
                </a:xfrm>
              </p:grpSpPr>
              <p:sp>
                <p:nvSpPr>
                  <p:cNvPr id="399" name="Google Shape;399;p53"/>
                  <p:cNvSpPr/>
                  <p:nvPr/>
                </p:nvSpPr>
                <p:spPr>
                  <a:xfrm>
                    <a:off x="2794655" y="3106808"/>
                    <a:ext cx="2213" cy="85118"/>
                  </a:xfrm>
                  <a:custGeom>
                    <a:rect b="b" l="l" r="r" t="t"/>
                    <a:pathLst>
                      <a:path extrusionOk="0" h="18697" w="486">
                        <a:moveTo>
                          <a:pt x="243" y="1"/>
                        </a:moveTo>
                        <a:cubicBezTo>
                          <a:pt x="108" y="1"/>
                          <a:pt x="1" y="109"/>
                          <a:pt x="1" y="243"/>
                        </a:cubicBezTo>
                        <a:lnTo>
                          <a:pt x="1" y="18455"/>
                        </a:lnTo>
                        <a:cubicBezTo>
                          <a:pt x="1" y="18588"/>
                          <a:pt x="108" y="18697"/>
                          <a:pt x="243" y="18697"/>
                        </a:cubicBezTo>
                        <a:cubicBezTo>
                          <a:pt x="377" y="18697"/>
                          <a:pt x="485" y="18588"/>
                          <a:pt x="485" y="18455"/>
                        </a:cubicBezTo>
                        <a:lnTo>
                          <a:pt x="485" y="243"/>
                        </a:lnTo>
                        <a:cubicBezTo>
                          <a:pt x="485" y="109"/>
                          <a:pt x="377" y="1"/>
                          <a:pt x="243" y="1"/>
                        </a:cubicBezTo>
                        <a:close/>
                      </a:path>
                    </a:pathLst>
                  </a:custGeom>
                  <a:solidFill>
                    <a:srgbClr val="F8FAFB"/>
                  </a:solidFill>
                  <a:ln cap="flat" cmpd="sng" w="19050">
                    <a:solidFill>
                      <a:srgbClr val="F2F2F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0" name="Google Shape;400;p53"/>
                  <p:cNvSpPr/>
                  <p:nvPr/>
                </p:nvSpPr>
                <p:spPr>
                  <a:xfrm>
                    <a:off x="2788083" y="3183117"/>
                    <a:ext cx="15356" cy="15360"/>
                  </a:xfrm>
                  <a:custGeom>
                    <a:rect b="b" l="l" r="r" t="t"/>
                    <a:pathLst>
                      <a:path extrusionOk="0" h="3374" w="3373">
                        <a:moveTo>
                          <a:pt x="1687" y="0"/>
                        </a:moveTo>
                        <a:cubicBezTo>
                          <a:pt x="755" y="0"/>
                          <a:pt x="1" y="755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8" y="3373"/>
                          <a:pt x="3372" y="2619"/>
                          <a:pt x="3372" y="1687"/>
                        </a:cubicBezTo>
                        <a:cubicBezTo>
                          <a:pt x="3372" y="755"/>
                          <a:pt x="2618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F8FAFB"/>
                  </a:solidFill>
                  <a:ln cap="flat" cmpd="sng" w="19050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1" name="Google Shape;401;p53"/>
                  <p:cNvSpPr/>
                  <p:nvPr/>
                </p:nvSpPr>
                <p:spPr>
                  <a:xfrm>
                    <a:off x="2788083" y="3100241"/>
                    <a:ext cx="15356" cy="15356"/>
                  </a:xfrm>
                  <a:custGeom>
                    <a:rect b="b" l="l" r="r" t="t"/>
                    <a:pathLst>
                      <a:path extrusionOk="0" h="3373" w="3373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8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8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F8FAFB"/>
                  </a:solidFill>
                  <a:ln cap="flat" cmpd="sng" w="19050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402" name="Google Shape;402;p53"/>
                <p:cNvGrpSpPr/>
                <p:nvPr/>
              </p:nvGrpSpPr>
              <p:grpSpPr>
                <a:xfrm>
                  <a:off x="2683630" y="3215065"/>
                  <a:ext cx="224334" cy="182045"/>
                  <a:chOff x="2683630" y="3215065"/>
                  <a:chExt cx="224334" cy="182045"/>
                </a:xfrm>
              </p:grpSpPr>
              <p:sp>
                <p:nvSpPr>
                  <p:cNvPr id="403" name="Google Shape;403;p53"/>
                  <p:cNvSpPr/>
                  <p:nvPr/>
                </p:nvSpPr>
                <p:spPr>
                  <a:xfrm>
                    <a:off x="2683630" y="3215065"/>
                    <a:ext cx="224334" cy="182045"/>
                  </a:xfrm>
                  <a:custGeom>
                    <a:rect b="b" l="l" r="r" t="t"/>
                    <a:pathLst>
                      <a:path extrusionOk="0" h="39988" w="49277">
                        <a:moveTo>
                          <a:pt x="7996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6" y="39988"/>
                        </a:cubicBezTo>
                        <a:lnTo>
                          <a:pt x="41280" y="39988"/>
                        </a:lnTo>
                        <a:cubicBezTo>
                          <a:pt x="45697" y="39988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7" y="3579"/>
                          <a:pt x="45697" y="0"/>
                          <a:pt x="41280" y="0"/>
                        </a:cubicBezTo>
                        <a:close/>
                      </a:path>
                    </a:pathLst>
                  </a:custGeom>
                  <a:noFill/>
                  <a:ln cap="flat" cmpd="sng" w="19050">
                    <a:solidFill>
                      <a:srgbClr val="869FB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" sz="2000">
                        <a:solidFill>
                          <a:srgbClr val="F2F2F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rPr>
                      <a:t>NAIVE BAYES ALGORITHM </a:t>
                    </a:r>
                    <a:endParaRPr b="1" sz="2000">
                      <a:solidFill>
                        <a:srgbClr val="F2F2F2"/>
                      </a:solidFill>
                      <a:latin typeface="Rajdhani"/>
                      <a:ea typeface="Rajdhani"/>
                      <a:cs typeface="Rajdhani"/>
                      <a:sym typeface="Rajdhani"/>
                    </a:endParaRPr>
                  </a:p>
                </p:txBody>
              </p:sp>
              <p:sp>
                <p:nvSpPr>
                  <p:cNvPr id="404" name="Google Shape;404;p53"/>
                  <p:cNvSpPr/>
                  <p:nvPr/>
                </p:nvSpPr>
                <p:spPr>
                  <a:xfrm>
                    <a:off x="2724889" y="3305500"/>
                    <a:ext cx="140331" cy="1106"/>
                  </a:xfrm>
                  <a:custGeom>
                    <a:rect b="b" l="l" r="r" t="t"/>
                    <a:pathLst>
                      <a:path extrusionOk="0" h="243" w="30825">
                        <a:moveTo>
                          <a:pt x="121" y="0"/>
                        </a:moveTo>
                        <a:cubicBezTo>
                          <a:pt x="55" y="0"/>
                          <a:pt x="0" y="55"/>
                          <a:pt x="0" y="122"/>
                        </a:cubicBezTo>
                        <a:cubicBezTo>
                          <a:pt x="0" y="188"/>
                          <a:pt x="55" y="242"/>
                          <a:pt x="121" y="242"/>
                        </a:cubicBezTo>
                        <a:lnTo>
                          <a:pt x="30701" y="242"/>
                        </a:lnTo>
                        <a:cubicBezTo>
                          <a:pt x="30769" y="242"/>
                          <a:pt x="30824" y="190"/>
                          <a:pt x="30823" y="122"/>
                        </a:cubicBezTo>
                        <a:cubicBezTo>
                          <a:pt x="30823" y="56"/>
                          <a:pt x="30767" y="0"/>
                          <a:pt x="30701" y="0"/>
                        </a:cubicBezTo>
                        <a:close/>
                      </a:path>
                    </a:pathLst>
                  </a:custGeom>
                  <a:solidFill>
                    <a:srgbClr val="F8FAFB"/>
                  </a:solidFill>
                  <a:ln cap="flat" cmpd="sng" w="19050">
                    <a:solidFill>
                      <a:srgbClr val="F2F2F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405" name="Google Shape;405;p53"/>
              <p:cNvGrpSpPr/>
              <p:nvPr/>
            </p:nvGrpSpPr>
            <p:grpSpPr>
              <a:xfrm>
                <a:off x="2389399" y="3100241"/>
                <a:ext cx="363638" cy="296869"/>
                <a:chOff x="2389399" y="3100241"/>
                <a:chExt cx="363638" cy="296869"/>
              </a:xfrm>
            </p:grpSpPr>
            <p:grpSp>
              <p:nvGrpSpPr>
                <p:cNvPr id="406" name="Google Shape;406;p53"/>
                <p:cNvGrpSpPr/>
                <p:nvPr/>
              </p:nvGrpSpPr>
              <p:grpSpPr>
                <a:xfrm>
                  <a:off x="2493852" y="3100241"/>
                  <a:ext cx="259185" cy="98237"/>
                  <a:chOff x="2493852" y="3100241"/>
                  <a:chExt cx="259185" cy="98237"/>
                </a:xfrm>
              </p:grpSpPr>
              <p:sp>
                <p:nvSpPr>
                  <p:cNvPr id="407" name="Google Shape;407;p53"/>
                  <p:cNvSpPr/>
                  <p:nvPr/>
                </p:nvSpPr>
                <p:spPr>
                  <a:xfrm>
                    <a:off x="2500428" y="3106803"/>
                    <a:ext cx="246126" cy="85123"/>
                  </a:xfrm>
                  <a:custGeom>
                    <a:rect b="b" l="l" r="r" t="t"/>
                    <a:pathLst>
                      <a:path extrusionOk="0" h="18698" w="54064">
                        <a:moveTo>
                          <a:pt x="53821" y="0"/>
                        </a:moveTo>
                        <a:cubicBezTo>
                          <a:pt x="53686" y="0"/>
                          <a:pt x="53579" y="109"/>
                          <a:pt x="53579" y="242"/>
                        </a:cubicBezTo>
                        <a:lnTo>
                          <a:pt x="53579" y="5286"/>
                        </a:lnTo>
                        <a:cubicBezTo>
                          <a:pt x="53579" y="8576"/>
                          <a:pt x="50903" y="11250"/>
                          <a:pt x="47614" y="11250"/>
                        </a:cubicBezTo>
                        <a:lnTo>
                          <a:pt x="7205" y="11250"/>
                        </a:lnTo>
                        <a:cubicBezTo>
                          <a:pt x="3232" y="11250"/>
                          <a:pt x="0" y="14484"/>
                          <a:pt x="0" y="18456"/>
                        </a:cubicBezTo>
                        <a:cubicBezTo>
                          <a:pt x="0" y="18589"/>
                          <a:pt x="109" y="18698"/>
                          <a:pt x="242" y="18698"/>
                        </a:cubicBezTo>
                        <a:cubicBezTo>
                          <a:pt x="376" y="18698"/>
                          <a:pt x="485" y="18589"/>
                          <a:pt x="485" y="18456"/>
                        </a:cubicBezTo>
                        <a:cubicBezTo>
                          <a:pt x="485" y="14751"/>
                          <a:pt x="3499" y="11736"/>
                          <a:pt x="7202" y="11736"/>
                        </a:cubicBezTo>
                        <a:lnTo>
                          <a:pt x="47612" y="11736"/>
                        </a:lnTo>
                        <a:cubicBezTo>
                          <a:pt x="51169" y="11736"/>
                          <a:pt x="54063" y="8843"/>
                          <a:pt x="54063" y="5286"/>
                        </a:cubicBezTo>
                        <a:lnTo>
                          <a:pt x="54063" y="242"/>
                        </a:lnTo>
                        <a:cubicBezTo>
                          <a:pt x="54063" y="109"/>
                          <a:pt x="53955" y="0"/>
                          <a:pt x="53821" y="0"/>
                        </a:cubicBezTo>
                        <a:close/>
                      </a:path>
                    </a:pathLst>
                  </a:custGeom>
                  <a:solidFill>
                    <a:srgbClr val="0C2E3A"/>
                  </a:solidFill>
                  <a:ln cap="flat" cmpd="sng" w="19050">
                    <a:solidFill>
                      <a:srgbClr val="F2F2F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8" name="Google Shape;408;p53"/>
                  <p:cNvSpPr/>
                  <p:nvPr/>
                </p:nvSpPr>
                <p:spPr>
                  <a:xfrm>
                    <a:off x="2493852" y="3183117"/>
                    <a:ext cx="15360" cy="15360"/>
                  </a:xfrm>
                  <a:custGeom>
                    <a:rect b="b" l="l" r="r" t="t"/>
                    <a:pathLst>
                      <a:path extrusionOk="0" h="3374" w="3374">
                        <a:moveTo>
                          <a:pt x="1687" y="0"/>
                        </a:moveTo>
                        <a:cubicBezTo>
                          <a:pt x="755" y="0"/>
                          <a:pt x="1" y="755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9" y="3373"/>
                          <a:pt x="3374" y="2619"/>
                          <a:pt x="3374" y="1687"/>
                        </a:cubicBezTo>
                        <a:cubicBezTo>
                          <a:pt x="3374" y="755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F8FAFB"/>
                  </a:solidFill>
                  <a:ln cap="flat" cmpd="sng" w="19050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9" name="Google Shape;409;p53"/>
                  <p:cNvSpPr/>
                  <p:nvPr/>
                </p:nvSpPr>
                <p:spPr>
                  <a:xfrm>
                    <a:off x="2737686" y="3100241"/>
                    <a:ext cx="15351" cy="15356"/>
                  </a:xfrm>
                  <a:custGeom>
                    <a:rect b="b" l="l" r="r" t="t"/>
                    <a:pathLst>
                      <a:path extrusionOk="0" h="3373" w="3372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9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9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F8FAFB"/>
                  </a:solidFill>
                  <a:ln cap="flat" cmpd="sng" w="19050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410" name="Google Shape;410;p53"/>
                <p:cNvGrpSpPr/>
                <p:nvPr/>
              </p:nvGrpSpPr>
              <p:grpSpPr>
                <a:xfrm>
                  <a:off x="2389399" y="3215065"/>
                  <a:ext cx="224343" cy="182045"/>
                  <a:chOff x="2389399" y="3215065"/>
                  <a:chExt cx="224343" cy="182045"/>
                </a:xfrm>
              </p:grpSpPr>
              <p:sp>
                <p:nvSpPr>
                  <p:cNvPr id="411" name="Google Shape;411;p53"/>
                  <p:cNvSpPr/>
                  <p:nvPr/>
                </p:nvSpPr>
                <p:spPr>
                  <a:xfrm>
                    <a:off x="2389399" y="3215065"/>
                    <a:ext cx="224343" cy="182045"/>
                  </a:xfrm>
                  <a:custGeom>
                    <a:rect b="b" l="l" r="r" t="t"/>
                    <a:pathLst>
                      <a:path extrusionOk="0" h="39988" w="49279">
                        <a:moveTo>
                          <a:pt x="7997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7" y="39988"/>
                        </a:cubicBezTo>
                        <a:lnTo>
                          <a:pt x="41282" y="39988"/>
                        </a:lnTo>
                        <a:cubicBezTo>
                          <a:pt x="45697" y="39988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8" y="3579"/>
                          <a:pt x="45697" y="0"/>
                          <a:pt x="41282" y="0"/>
                        </a:cubicBezTo>
                        <a:close/>
                      </a:path>
                    </a:pathLst>
                  </a:custGeom>
                  <a:noFill/>
                  <a:ln cap="flat" cmpd="sng" w="19050">
                    <a:solidFill>
                      <a:srgbClr val="869FB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" sz="2100">
                        <a:solidFill>
                          <a:srgbClr val="F2F2F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rPr>
                      <a:t>LOGISTIC REGRESSION</a:t>
                    </a:r>
                    <a:endParaRPr b="1" sz="2100">
                      <a:solidFill>
                        <a:srgbClr val="F2F2F2"/>
                      </a:solidFill>
                      <a:latin typeface="Rajdhani"/>
                      <a:ea typeface="Rajdhani"/>
                      <a:cs typeface="Rajdhani"/>
                      <a:sym typeface="Rajdhani"/>
                    </a:endParaRPr>
                  </a:p>
                </p:txBody>
              </p:sp>
              <p:sp>
                <p:nvSpPr>
                  <p:cNvPr id="412" name="Google Shape;412;p53"/>
                  <p:cNvSpPr/>
                  <p:nvPr/>
                </p:nvSpPr>
                <p:spPr>
                  <a:xfrm>
                    <a:off x="2430630" y="3305500"/>
                    <a:ext cx="140331" cy="1106"/>
                  </a:xfrm>
                  <a:custGeom>
                    <a:rect b="b" l="l" r="r" t="t"/>
                    <a:pathLst>
                      <a:path extrusionOk="0" h="243" w="30825">
                        <a:moveTo>
                          <a:pt x="123" y="0"/>
                        </a:moveTo>
                        <a:cubicBezTo>
                          <a:pt x="57" y="0"/>
                          <a:pt x="1" y="55"/>
                          <a:pt x="1" y="122"/>
                        </a:cubicBezTo>
                        <a:cubicBezTo>
                          <a:pt x="1" y="188"/>
                          <a:pt x="57" y="242"/>
                          <a:pt x="123" y="242"/>
                        </a:cubicBezTo>
                        <a:lnTo>
                          <a:pt x="30702" y="242"/>
                        </a:lnTo>
                        <a:cubicBezTo>
                          <a:pt x="30771" y="242"/>
                          <a:pt x="30825" y="190"/>
                          <a:pt x="30823" y="122"/>
                        </a:cubicBezTo>
                        <a:cubicBezTo>
                          <a:pt x="30823" y="56"/>
                          <a:pt x="30769" y="0"/>
                          <a:pt x="30702" y="0"/>
                        </a:cubicBezTo>
                        <a:close/>
                      </a:path>
                    </a:pathLst>
                  </a:custGeom>
                  <a:solidFill>
                    <a:srgbClr val="F8FAFB"/>
                  </a:solidFill>
                  <a:ln cap="flat" cmpd="sng" w="19050">
                    <a:solidFill>
                      <a:srgbClr val="F2F2F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413" name="Google Shape;413;p53"/>
              <p:cNvGrpSpPr/>
              <p:nvPr/>
            </p:nvGrpSpPr>
            <p:grpSpPr>
              <a:xfrm>
                <a:off x="2838475" y="3100241"/>
                <a:ext cx="363719" cy="296869"/>
                <a:chOff x="2838475" y="3100241"/>
                <a:chExt cx="363719" cy="296869"/>
              </a:xfrm>
            </p:grpSpPr>
            <p:grpSp>
              <p:nvGrpSpPr>
                <p:cNvPr id="414" name="Google Shape;414;p53"/>
                <p:cNvGrpSpPr/>
                <p:nvPr/>
              </p:nvGrpSpPr>
              <p:grpSpPr>
                <a:xfrm>
                  <a:off x="2838475" y="3100241"/>
                  <a:ext cx="259185" cy="98237"/>
                  <a:chOff x="2838475" y="3100241"/>
                  <a:chExt cx="259185" cy="98237"/>
                </a:xfrm>
              </p:grpSpPr>
              <p:sp>
                <p:nvSpPr>
                  <p:cNvPr id="415" name="Google Shape;415;p53"/>
                  <p:cNvSpPr/>
                  <p:nvPr/>
                </p:nvSpPr>
                <p:spPr>
                  <a:xfrm>
                    <a:off x="2845042" y="3106803"/>
                    <a:ext cx="246131" cy="85123"/>
                  </a:xfrm>
                  <a:custGeom>
                    <a:rect b="b" l="l" r="r" t="t"/>
                    <a:pathLst>
                      <a:path extrusionOk="0" h="18698" w="54065">
                        <a:moveTo>
                          <a:pt x="242" y="0"/>
                        </a:moveTo>
                        <a:cubicBezTo>
                          <a:pt x="109" y="0"/>
                          <a:pt x="0" y="109"/>
                          <a:pt x="0" y="242"/>
                        </a:cubicBezTo>
                        <a:lnTo>
                          <a:pt x="0" y="5286"/>
                        </a:lnTo>
                        <a:cubicBezTo>
                          <a:pt x="0" y="8843"/>
                          <a:pt x="2895" y="11736"/>
                          <a:pt x="6451" y="11736"/>
                        </a:cubicBezTo>
                        <a:lnTo>
                          <a:pt x="46862" y="11736"/>
                        </a:lnTo>
                        <a:cubicBezTo>
                          <a:pt x="50567" y="11736"/>
                          <a:pt x="53580" y="14751"/>
                          <a:pt x="53580" y="18456"/>
                        </a:cubicBezTo>
                        <a:cubicBezTo>
                          <a:pt x="53580" y="18589"/>
                          <a:pt x="53689" y="18698"/>
                          <a:pt x="53822" y="18698"/>
                        </a:cubicBezTo>
                        <a:cubicBezTo>
                          <a:pt x="53957" y="18698"/>
                          <a:pt x="54064" y="18589"/>
                          <a:pt x="54063" y="18456"/>
                        </a:cubicBezTo>
                        <a:cubicBezTo>
                          <a:pt x="54063" y="14484"/>
                          <a:pt x="50831" y="11250"/>
                          <a:pt x="46858" y="11250"/>
                        </a:cubicBezTo>
                        <a:lnTo>
                          <a:pt x="6449" y="11250"/>
                        </a:lnTo>
                        <a:cubicBezTo>
                          <a:pt x="3160" y="11250"/>
                          <a:pt x="484" y="8576"/>
                          <a:pt x="484" y="5286"/>
                        </a:cubicBezTo>
                        <a:lnTo>
                          <a:pt x="484" y="242"/>
                        </a:lnTo>
                        <a:cubicBezTo>
                          <a:pt x="484" y="109"/>
                          <a:pt x="376" y="0"/>
                          <a:pt x="242" y="0"/>
                        </a:cubicBezTo>
                        <a:close/>
                      </a:path>
                    </a:pathLst>
                  </a:custGeom>
                  <a:solidFill>
                    <a:srgbClr val="F8FAFB"/>
                  </a:solidFill>
                  <a:ln cap="flat" cmpd="sng" w="19050">
                    <a:solidFill>
                      <a:srgbClr val="F2F2F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6" name="Google Shape;416;p53"/>
                  <p:cNvSpPr/>
                  <p:nvPr/>
                </p:nvSpPr>
                <p:spPr>
                  <a:xfrm>
                    <a:off x="3082301" y="3183117"/>
                    <a:ext cx="15360" cy="15360"/>
                  </a:xfrm>
                  <a:custGeom>
                    <a:rect b="b" l="l" r="r" t="t"/>
                    <a:pathLst>
                      <a:path extrusionOk="0" h="3374" w="3374">
                        <a:moveTo>
                          <a:pt x="1687" y="0"/>
                        </a:moveTo>
                        <a:cubicBezTo>
                          <a:pt x="755" y="0"/>
                          <a:pt x="0" y="755"/>
                          <a:pt x="0" y="1687"/>
                        </a:cubicBezTo>
                        <a:cubicBezTo>
                          <a:pt x="0" y="2619"/>
                          <a:pt x="755" y="3373"/>
                          <a:pt x="1687" y="3373"/>
                        </a:cubicBezTo>
                        <a:cubicBezTo>
                          <a:pt x="2619" y="3373"/>
                          <a:pt x="3373" y="2619"/>
                          <a:pt x="3373" y="1687"/>
                        </a:cubicBezTo>
                        <a:cubicBezTo>
                          <a:pt x="3373" y="755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F8FAFB"/>
                  </a:solidFill>
                  <a:ln cap="flat" cmpd="sng" w="19050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7" name="Google Shape;417;p53"/>
                  <p:cNvSpPr/>
                  <p:nvPr/>
                </p:nvSpPr>
                <p:spPr>
                  <a:xfrm>
                    <a:off x="2838475" y="3100241"/>
                    <a:ext cx="15351" cy="15356"/>
                  </a:xfrm>
                  <a:custGeom>
                    <a:rect b="b" l="l" r="r" t="t"/>
                    <a:pathLst>
                      <a:path extrusionOk="0" h="3373" w="3372">
                        <a:moveTo>
                          <a:pt x="1685" y="1"/>
                        </a:moveTo>
                        <a:cubicBezTo>
                          <a:pt x="753" y="1"/>
                          <a:pt x="0" y="754"/>
                          <a:pt x="0" y="1686"/>
                        </a:cubicBezTo>
                        <a:cubicBezTo>
                          <a:pt x="0" y="2618"/>
                          <a:pt x="753" y="3372"/>
                          <a:pt x="1685" y="3372"/>
                        </a:cubicBezTo>
                        <a:cubicBezTo>
                          <a:pt x="2617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7" y="1"/>
                          <a:pt x="1685" y="1"/>
                        </a:cubicBezTo>
                        <a:close/>
                      </a:path>
                    </a:pathLst>
                  </a:custGeom>
                  <a:solidFill>
                    <a:srgbClr val="F8FAFB"/>
                  </a:solidFill>
                  <a:ln cap="flat" cmpd="sng" w="19050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418" name="Google Shape;418;p53"/>
                <p:cNvGrpSpPr/>
                <p:nvPr/>
              </p:nvGrpSpPr>
              <p:grpSpPr>
                <a:xfrm>
                  <a:off x="2977852" y="3215065"/>
                  <a:ext cx="224343" cy="182045"/>
                  <a:chOff x="2977852" y="3215065"/>
                  <a:chExt cx="224343" cy="182045"/>
                </a:xfrm>
              </p:grpSpPr>
              <p:sp>
                <p:nvSpPr>
                  <p:cNvPr id="419" name="Google Shape;419;p53"/>
                  <p:cNvSpPr/>
                  <p:nvPr/>
                </p:nvSpPr>
                <p:spPr>
                  <a:xfrm>
                    <a:off x="2977852" y="3215065"/>
                    <a:ext cx="224343" cy="182045"/>
                  </a:xfrm>
                  <a:custGeom>
                    <a:rect b="b" l="l" r="r" t="t"/>
                    <a:pathLst>
                      <a:path extrusionOk="0" h="39988" w="49279">
                        <a:moveTo>
                          <a:pt x="7995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5" y="39988"/>
                        </a:cubicBezTo>
                        <a:lnTo>
                          <a:pt x="41282" y="39988"/>
                        </a:lnTo>
                        <a:cubicBezTo>
                          <a:pt x="45698" y="39988"/>
                          <a:pt x="49278" y="36409"/>
                          <a:pt x="49278" y="31993"/>
                        </a:cubicBezTo>
                        <a:lnTo>
                          <a:pt x="49278" y="7995"/>
                        </a:lnTo>
                        <a:cubicBezTo>
                          <a:pt x="49278" y="3579"/>
                          <a:pt x="45698" y="0"/>
                          <a:pt x="41282" y="0"/>
                        </a:cubicBezTo>
                        <a:close/>
                      </a:path>
                    </a:pathLst>
                  </a:custGeom>
                  <a:noFill/>
                  <a:ln cap="flat" cmpd="sng" w="19050">
                    <a:solidFill>
                      <a:srgbClr val="869FB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" sz="1900">
                        <a:solidFill>
                          <a:srgbClr val="F2F2F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rPr>
                      <a:t>LINEAR SUPPORT VECTOR MACHINE</a:t>
                    </a:r>
                    <a:endParaRPr b="1" sz="1900">
                      <a:solidFill>
                        <a:srgbClr val="F2F2F2"/>
                      </a:solidFill>
                      <a:latin typeface="Rajdhani"/>
                      <a:ea typeface="Rajdhani"/>
                      <a:cs typeface="Rajdhani"/>
                      <a:sym typeface="Rajdhani"/>
                    </a:endParaRPr>
                  </a:p>
                </p:txBody>
              </p:sp>
              <p:sp>
                <p:nvSpPr>
                  <p:cNvPr id="420" name="Google Shape;420;p53"/>
                  <p:cNvSpPr/>
                  <p:nvPr/>
                </p:nvSpPr>
                <p:spPr>
                  <a:xfrm>
                    <a:off x="3020598" y="3305519"/>
                    <a:ext cx="140326" cy="1106"/>
                  </a:xfrm>
                  <a:custGeom>
                    <a:rect b="b" l="l" r="r" t="t"/>
                    <a:pathLst>
                      <a:path extrusionOk="0" h="243" w="30824">
                        <a:moveTo>
                          <a:pt x="123" y="1"/>
                        </a:moveTo>
                        <a:cubicBezTo>
                          <a:pt x="57" y="1"/>
                          <a:pt x="1" y="55"/>
                          <a:pt x="1" y="121"/>
                        </a:cubicBezTo>
                        <a:cubicBezTo>
                          <a:pt x="1" y="187"/>
                          <a:pt x="57" y="243"/>
                          <a:pt x="123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4" y="187"/>
                          <a:pt x="30824" y="121"/>
                        </a:cubicBezTo>
                        <a:cubicBezTo>
                          <a:pt x="30824" y="55"/>
                          <a:pt x="30769" y="1"/>
                          <a:pt x="30703" y="1"/>
                        </a:cubicBezTo>
                        <a:close/>
                      </a:path>
                    </a:pathLst>
                  </a:custGeom>
                  <a:solidFill>
                    <a:srgbClr val="F8FAFB"/>
                  </a:solidFill>
                  <a:ln cap="flat" cmpd="sng" w="19050">
                    <a:solidFill>
                      <a:srgbClr val="F2F2F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54"/>
          <p:cNvPicPr preferRelativeResize="0"/>
          <p:nvPr/>
        </p:nvPicPr>
        <p:blipFill rotWithShape="1">
          <a:blip r:embed="rId3">
            <a:alphaModFix/>
          </a:blip>
          <a:srcRect b="0" l="0" r="62560" t="0"/>
          <a:stretch/>
        </p:blipFill>
        <p:spPr>
          <a:xfrm>
            <a:off x="334575" y="1537800"/>
            <a:ext cx="3841876" cy="2297050"/>
          </a:xfrm>
          <a:prstGeom prst="rect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26" name="Google Shape;426;p54"/>
          <p:cNvCxnSpPr/>
          <p:nvPr/>
        </p:nvCxnSpPr>
        <p:spPr>
          <a:xfrm flipH="1" rot="10800000">
            <a:off x="2578750" y="813075"/>
            <a:ext cx="3840000" cy="1380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27" name="Google Shape;427;p54"/>
          <p:cNvSpPr txBox="1"/>
          <p:nvPr/>
        </p:nvSpPr>
        <p:spPr>
          <a:xfrm>
            <a:off x="2417500" y="211275"/>
            <a:ext cx="416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2F2F2"/>
                </a:solidFill>
                <a:latin typeface="Rajdhani"/>
                <a:ea typeface="Rajdhani"/>
                <a:cs typeface="Rajdhani"/>
                <a:sym typeface="Rajdhani"/>
              </a:rPr>
              <a:t>LOGISTIC REGRESSION</a:t>
            </a:r>
            <a:endParaRPr sz="2800"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428" name="Google Shape;42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3425" y="1258400"/>
            <a:ext cx="3479225" cy="3618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9" name="Google Shape;429;p54"/>
          <p:cNvGrpSpPr/>
          <p:nvPr/>
        </p:nvGrpSpPr>
        <p:grpSpPr>
          <a:xfrm>
            <a:off x="1276459" y="1258395"/>
            <a:ext cx="6226866" cy="578687"/>
            <a:chOff x="819134" y="2863350"/>
            <a:chExt cx="1234656" cy="137273"/>
          </a:xfrm>
        </p:grpSpPr>
        <p:sp>
          <p:nvSpPr>
            <p:cNvPr id="430" name="Google Shape;430;p54"/>
            <p:cNvSpPr/>
            <p:nvPr/>
          </p:nvSpPr>
          <p:spPr>
            <a:xfrm>
              <a:off x="819134" y="2863350"/>
              <a:ext cx="320700" cy="669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rgbClr val="F2F2F2"/>
                  </a:solidFill>
                  <a:latin typeface="Rajdhani"/>
                  <a:ea typeface="Rajdhani"/>
                  <a:cs typeface="Rajdhani"/>
                  <a:sym typeface="Rajdhani"/>
                </a:rPr>
                <a:t>TRAIN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1" name="Google Shape;431;p54"/>
            <p:cNvSpPr/>
            <p:nvPr/>
          </p:nvSpPr>
          <p:spPr>
            <a:xfrm>
              <a:off x="965091" y="2959223"/>
              <a:ext cx="1088700" cy="414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32" name="Google Shape;432;p54"/>
          <p:cNvSpPr/>
          <p:nvPr/>
        </p:nvSpPr>
        <p:spPr>
          <a:xfrm>
            <a:off x="1213075" y="2303700"/>
            <a:ext cx="777000" cy="140100"/>
          </a:xfrm>
          <a:prstGeom prst="ellipse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54"/>
          <p:cNvSpPr/>
          <p:nvPr/>
        </p:nvSpPr>
        <p:spPr>
          <a:xfrm>
            <a:off x="1990075" y="2303700"/>
            <a:ext cx="707100" cy="140100"/>
          </a:xfrm>
          <a:prstGeom prst="ellipse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54"/>
          <p:cNvSpPr/>
          <p:nvPr/>
        </p:nvSpPr>
        <p:spPr>
          <a:xfrm>
            <a:off x="2578750" y="2303700"/>
            <a:ext cx="707100" cy="140100"/>
          </a:xfrm>
          <a:prstGeom prst="ellipse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54"/>
          <p:cNvSpPr/>
          <p:nvPr/>
        </p:nvSpPr>
        <p:spPr>
          <a:xfrm>
            <a:off x="2543800" y="1607900"/>
            <a:ext cx="1520700" cy="2292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54"/>
          <p:cNvSpPr/>
          <p:nvPr/>
        </p:nvSpPr>
        <p:spPr>
          <a:xfrm>
            <a:off x="1640500" y="1944280"/>
            <a:ext cx="777000" cy="201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1" name="Google Shape;441;p55"/>
          <p:cNvGraphicFramePr/>
          <p:nvPr/>
        </p:nvGraphicFramePr>
        <p:xfrm>
          <a:off x="275838" y="1084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{B01B44B1-16B9-4125-AF71-E5FE51C26A4B}</a:tableStyleId>
              </a:tblPr>
              <a:tblGrid>
                <a:gridCol w="1277475"/>
                <a:gridCol w="1196050"/>
                <a:gridCol w="1103400"/>
                <a:gridCol w="1250325"/>
                <a:gridCol w="1304625"/>
                <a:gridCol w="1277475"/>
                <a:gridCol w="1277475"/>
              </a:tblGrid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rgbClr val="FFFFFF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Emotions</a:t>
                      </a:r>
                      <a:endParaRPr b="1" sz="1900">
                        <a:solidFill>
                          <a:srgbClr val="FFFFFF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00FFFF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Logistic Regression</a:t>
                      </a:r>
                      <a:endParaRPr b="1" sz="1600">
                        <a:solidFill>
                          <a:srgbClr val="00FFFF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00FFFF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Naive Bayes</a:t>
                      </a:r>
                      <a:endParaRPr b="1" sz="1600">
                        <a:solidFill>
                          <a:srgbClr val="00FFFF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00FFFF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Linear Vector Support Machine</a:t>
                      </a:r>
                      <a:endParaRPr b="1" sz="1500">
                        <a:solidFill>
                          <a:srgbClr val="00FFFF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/>
                </a:tc>
                <a:tc hMerge="1"/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Train</a:t>
                      </a:r>
                      <a:endParaRPr sz="1600">
                        <a:solidFill>
                          <a:srgbClr val="FFFFFF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Validation</a:t>
                      </a:r>
                      <a:endParaRPr sz="1600">
                        <a:solidFill>
                          <a:srgbClr val="FFFFFF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Train</a:t>
                      </a:r>
                      <a:endParaRPr sz="1600">
                        <a:solidFill>
                          <a:srgbClr val="FFFFFF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Validation</a:t>
                      </a:r>
                      <a:endParaRPr sz="1600">
                        <a:solidFill>
                          <a:srgbClr val="FFFFFF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Train</a:t>
                      </a:r>
                      <a:endParaRPr sz="1600">
                        <a:solidFill>
                          <a:srgbClr val="FFFFFF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Validation</a:t>
                      </a:r>
                      <a:endParaRPr sz="1600">
                        <a:solidFill>
                          <a:srgbClr val="FFFFFF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/>
                </a:tc>
              </a:tr>
              <a:tr h="412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Anger</a:t>
                      </a:r>
                      <a:endParaRPr b="1" sz="1600">
                        <a:solidFill>
                          <a:srgbClr val="FFFFFF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FFFFF"/>
                          </a:solidFill>
                        </a:rPr>
                        <a:t>0.980</a:t>
                      </a:r>
                      <a:endParaRPr sz="1050">
                        <a:solidFill>
                          <a:srgbClr val="FFFFFF"/>
                        </a:solidFill>
                      </a:endParaRPr>
                    </a:p>
                  </a:txBody>
                  <a:tcPr marT="38100" marB="38100" marR="76200" marL="76200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FFFFF"/>
                          </a:solidFill>
                        </a:rPr>
                        <a:t>0.902</a:t>
                      </a:r>
                      <a:endParaRPr sz="1050">
                        <a:solidFill>
                          <a:srgbClr val="FFFFFF"/>
                        </a:solidFill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FFFFF"/>
                          </a:solidFill>
                        </a:rPr>
                        <a:t>0.928</a:t>
                      </a:r>
                      <a:endParaRPr sz="1050">
                        <a:solidFill>
                          <a:srgbClr val="FFFFFF"/>
                        </a:solidFill>
                      </a:endParaRPr>
                    </a:p>
                  </a:txBody>
                  <a:tcPr marT="38100" marB="38100" marR="76200" marL="7620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FFFFF"/>
                          </a:solidFill>
                        </a:rPr>
                        <a:t>0.789</a:t>
                      </a:r>
                      <a:endParaRPr sz="1050">
                        <a:solidFill>
                          <a:srgbClr val="FFFFFF"/>
                        </a:solidFill>
                      </a:endParaRPr>
                    </a:p>
                  </a:txBody>
                  <a:tcPr marT="38100" marB="38100" marR="76200" marL="7620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FFFFF"/>
                          </a:solidFill>
                        </a:rPr>
                        <a:t>0.991</a:t>
                      </a:r>
                      <a:endParaRPr sz="1050">
                        <a:solidFill>
                          <a:srgbClr val="FFFFFF"/>
                        </a:solidFill>
                      </a:endParaRPr>
                    </a:p>
                  </a:txBody>
                  <a:tcPr marT="38100" marB="38100" marR="76200" marL="76200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FFFFF"/>
                          </a:solidFill>
                        </a:rPr>
                        <a:t> 0.915</a:t>
                      </a:r>
                      <a:endParaRPr sz="1050">
                        <a:solidFill>
                          <a:srgbClr val="FFFFFF"/>
                        </a:solidFill>
                      </a:endParaRPr>
                    </a:p>
                  </a:txBody>
                  <a:tcPr marT="38100" marB="38100" marR="76200" marL="76200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Fear</a:t>
                      </a:r>
                      <a:endParaRPr b="1" sz="1600">
                        <a:solidFill>
                          <a:srgbClr val="FFFFFF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FFFFF"/>
                          </a:solidFill>
                        </a:rPr>
                        <a:t>0.975</a:t>
                      </a:r>
                      <a:endParaRPr sz="1050">
                        <a:solidFill>
                          <a:srgbClr val="FFFFFF"/>
                        </a:solidFill>
                      </a:endParaRPr>
                    </a:p>
                  </a:txBody>
                  <a:tcPr marT="38100" marB="38100" marR="76200" marL="76200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FFFFF"/>
                          </a:solidFill>
                        </a:rPr>
                        <a:t>0.843</a:t>
                      </a:r>
                      <a:endParaRPr sz="1050">
                        <a:solidFill>
                          <a:srgbClr val="FFFFFF"/>
                        </a:solidFill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FFFFF"/>
                          </a:solidFill>
                        </a:rPr>
                        <a:t>0.903</a:t>
                      </a:r>
                      <a:endParaRPr sz="1050">
                        <a:solidFill>
                          <a:srgbClr val="FFFFFF"/>
                        </a:solidFill>
                      </a:endParaRPr>
                    </a:p>
                  </a:txBody>
                  <a:tcPr marT="38100" marB="38100" marR="76200" marL="7620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FFFFF"/>
                          </a:solidFill>
                        </a:rPr>
                        <a:t>0.759</a:t>
                      </a:r>
                      <a:endParaRPr sz="1050">
                        <a:solidFill>
                          <a:srgbClr val="FFFFFF"/>
                        </a:solidFill>
                      </a:endParaRPr>
                    </a:p>
                  </a:txBody>
                  <a:tcPr marT="38100" marB="381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FFFFF"/>
                          </a:solidFill>
                        </a:rPr>
                        <a:t>0.989</a:t>
                      </a:r>
                      <a:endParaRPr sz="1050">
                        <a:solidFill>
                          <a:srgbClr val="FFFFFF"/>
                        </a:solidFill>
                      </a:endParaRPr>
                    </a:p>
                  </a:txBody>
                  <a:tcPr marT="38100" marB="38100" marR="76200" marL="7620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FFFFF"/>
                          </a:solidFill>
                        </a:rPr>
                        <a:t>0.845</a:t>
                      </a:r>
                      <a:endParaRPr sz="1050">
                        <a:solidFill>
                          <a:srgbClr val="FFFFFF"/>
                        </a:solidFill>
                      </a:endParaRPr>
                    </a:p>
                  </a:txBody>
                  <a:tcPr marT="38100" marB="38100" marR="76200" marL="76200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Joy</a:t>
                      </a:r>
                      <a:endParaRPr b="1" sz="1600">
                        <a:solidFill>
                          <a:srgbClr val="FFFFFF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FFFFF"/>
                          </a:solidFill>
                        </a:rPr>
                        <a:t>0.988</a:t>
                      </a:r>
                      <a:endParaRPr sz="1050">
                        <a:solidFill>
                          <a:srgbClr val="FFFFFF"/>
                        </a:solidFill>
                      </a:endParaRPr>
                    </a:p>
                  </a:txBody>
                  <a:tcPr marT="38100" marB="38100" marR="76200" marL="76200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FFFFF"/>
                          </a:solidFill>
                        </a:rPr>
                        <a:t>0.919</a:t>
                      </a:r>
                      <a:endParaRPr sz="1050">
                        <a:solidFill>
                          <a:srgbClr val="FFFFFF"/>
                        </a:solidFill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FFFFF"/>
                          </a:solidFill>
                        </a:rPr>
                        <a:t>0.934</a:t>
                      </a:r>
                      <a:endParaRPr sz="1050">
                        <a:solidFill>
                          <a:srgbClr val="FFFFFF"/>
                        </a:solidFill>
                      </a:endParaRPr>
                    </a:p>
                  </a:txBody>
                  <a:tcPr marT="38100" marB="38100" marR="76200" marL="7620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FFFFF"/>
                          </a:solidFill>
                        </a:rPr>
                        <a:t>0.861</a:t>
                      </a:r>
                      <a:endParaRPr sz="1050">
                        <a:solidFill>
                          <a:srgbClr val="FFFFFF"/>
                        </a:solidFill>
                      </a:endParaRPr>
                    </a:p>
                  </a:txBody>
                  <a:tcPr marT="38100" marB="381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FFFFF"/>
                          </a:solidFill>
                        </a:rPr>
                        <a:t>0.996</a:t>
                      </a:r>
                      <a:endParaRPr sz="1050">
                        <a:solidFill>
                          <a:srgbClr val="FFFFFF"/>
                        </a:solidFill>
                      </a:endParaRPr>
                    </a:p>
                  </a:txBody>
                  <a:tcPr marT="38100" marB="38100" marR="76200" marL="7620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FFFFF"/>
                          </a:solidFill>
                        </a:rPr>
                        <a:t>0.924</a:t>
                      </a:r>
                      <a:endParaRPr sz="1050">
                        <a:solidFill>
                          <a:srgbClr val="FFFFFF"/>
                        </a:solidFill>
                      </a:endParaRPr>
                    </a:p>
                  </a:txBody>
                  <a:tcPr marT="38100" marB="38100" marR="76200" marL="76200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Love</a:t>
                      </a:r>
                      <a:endParaRPr b="1" sz="1600">
                        <a:solidFill>
                          <a:srgbClr val="FFFFFF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FFFFF"/>
                          </a:solidFill>
                        </a:rPr>
                        <a:t>0.9</a:t>
                      </a:r>
                      <a:r>
                        <a:rPr lang="en" sz="1050">
                          <a:solidFill>
                            <a:srgbClr val="FFFFFF"/>
                          </a:solidFill>
                        </a:rPr>
                        <a:t>73</a:t>
                      </a:r>
                      <a:endParaRPr sz="1050">
                        <a:solidFill>
                          <a:srgbClr val="FFFFFF"/>
                        </a:solidFill>
                      </a:endParaRPr>
                    </a:p>
                  </a:txBody>
                  <a:tcPr marT="38100" marB="38100" marR="76200" marL="76200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FFFFF"/>
                          </a:solidFill>
                        </a:rPr>
                        <a:t>0.835</a:t>
                      </a:r>
                      <a:endParaRPr sz="1050">
                        <a:solidFill>
                          <a:srgbClr val="FFFFFF"/>
                        </a:solidFill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FFFFF"/>
                          </a:solidFill>
                        </a:rPr>
                        <a:t>0.813</a:t>
                      </a:r>
                      <a:endParaRPr sz="1050">
                        <a:solidFill>
                          <a:srgbClr val="FFFFFF"/>
                        </a:solidFill>
                      </a:endParaRPr>
                    </a:p>
                  </a:txBody>
                  <a:tcPr marT="38100" marB="38100" marR="76200" marL="7620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FFFFF"/>
                          </a:solidFill>
                        </a:rPr>
                        <a:t>0.559</a:t>
                      </a:r>
                      <a:endParaRPr sz="1050">
                        <a:solidFill>
                          <a:srgbClr val="FFFFFF"/>
                        </a:solidFill>
                      </a:endParaRPr>
                    </a:p>
                  </a:txBody>
                  <a:tcPr marT="38100" marB="381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FFFFF"/>
                          </a:solidFill>
                        </a:rPr>
                        <a:t>0.983</a:t>
                      </a:r>
                      <a:endParaRPr sz="1050">
                        <a:solidFill>
                          <a:srgbClr val="FFFFFF"/>
                        </a:solidFill>
                      </a:endParaRPr>
                    </a:p>
                  </a:txBody>
                  <a:tcPr marT="38100" marB="38100" marR="76200" marL="7620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FFFFF"/>
                          </a:solidFill>
                        </a:rPr>
                        <a:t>0.839</a:t>
                      </a:r>
                      <a:endParaRPr sz="1050">
                        <a:solidFill>
                          <a:srgbClr val="FFFFFF"/>
                        </a:solidFill>
                      </a:endParaRPr>
                    </a:p>
                  </a:txBody>
                  <a:tcPr marT="38100" marB="38100" marR="76200" marL="76200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Sadness</a:t>
                      </a:r>
                      <a:endParaRPr b="1" sz="1600">
                        <a:solidFill>
                          <a:srgbClr val="FFFFFF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FFFFF"/>
                          </a:solidFill>
                        </a:rPr>
                        <a:t>0.988</a:t>
                      </a:r>
                      <a:endParaRPr sz="1050">
                        <a:solidFill>
                          <a:srgbClr val="FFFFFF"/>
                        </a:solidFill>
                      </a:endParaRPr>
                    </a:p>
                  </a:txBody>
                  <a:tcPr marT="38100" marB="38100" marR="76200" marL="76200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FFFFF"/>
                          </a:solidFill>
                        </a:rPr>
                        <a:t>0.927</a:t>
                      </a:r>
                      <a:endParaRPr sz="1050">
                        <a:solidFill>
                          <a:srgbClr val="FFFFFF"/>
                        </a:solidFill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FFFFF"/>
                          </a:solidFill>
                        </a:rPr>
                        <a:t>0.939</a:t>
                      </a:r>
                      <a:endParaRPr sz="1050">
                        <a:solidFill>
                          <a:srgbClr val="FFFFFF"/>
                        </a:solidFill>
                      </a:endParaRPr>
                    </a:p>
                  </a:txBody>
                  <a:tcPr marT="38100" marB="38100" marR="76200" marL="7620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FFFFF"/>
                          </a:solidFill>
                        </a:rPr>
                        <a:t>0.823</a:t>
                      </a:r>
                      <a:endParaRPr sz="1050">
                        <a:solidFill>
                          <a:srgbClr val="FFFFFF"/>
                        </a:solidFill>
                      </a:endParaRPr>
                    </a:p>
                  </a:txBody>
                  <a:tcPr marT="38100" marB="381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FFFFF"/>
                          </a:solidFill>
                        </a:rPr>
                        <a:t>0.995</a:t>
                      </a:r>
                      <a:endParaRPr sz="1050">
                        <a:solidFill>
                          <a:srgbClr val="FFFFFF"/>
                        </a:solidFill>
                      </a:endParaRPr>
                    </a:p>
                  </a:txBody>
                  <a:tcPr marT="38100" marB="38100" marR="76200" marL="7620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FFFFF"/>
                          </a:solidFill>
                        </a:rPr>
                        <a:t>0.924</a:t>
                      </a:r>
                      <a:endParaRPr sz="1050">
                        <a:solidFill>
                          <a:srgbClr val="FFFFFF"/>
                        </a:solidFill>
                      </a:endParaRPr>
                    </a:p>
                  </a:txBody>
                  <a:tcPr marT="38100" marB="38100" marR="76200" marL="76200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Surprise</a:t>
                      </a:r>
                      <a:endParaRPr b="1" sz="1600">
                        <a:solidFill>
                          <a:srgbClr val="FFFFFF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FFFFF"/>
                          </a:solidFill>
                        </a:rPr>
                        <a:t>0.967</a:t>
                      </a:r>
                      <a:endParaRPr sz="1050">
                        <a:solidFill>
                          <a:srgbClr val="FFFFFF"/>
                        </a:solidFill>
                      </a:endParaRPr>
                    </a:p>
                  </a:txBody>
                  <a:tcPr marT="38100" marB="38100" marR="76200" marL="76200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FFFFF"/>
                          </a:solidFill>
                        </a:rPr>
                        <a:t>0.785</a:t>
                      </a:r>
                      <a:endParaRPr sz="1050">
                        <a:solidFill>
                          <a:srgbClr val="FFFFFF"/>
                        </a:solidFill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FFFFF"/>
                          </a:solidFill>
                        </a:rPr>
                        <a:t>0.636</a:t>
                      </a:r>
                      <a:endParaRPr sz="1050">
                        <a:solidFill>
                          <a:srgbClr val="FFFFFF"/>
                        </a:solidFill>
                      </a:endParaRPr>
                    </a:p>
                  </a:txBody>
                  <a:tcPr marT="38100" marB="38100" marR="76200" marL="7620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FFFFF"/>
                          </a:solidFill>
                        </a:rPr>
                        <a:t>0.365</a:t>
                      </a:r>
                      <a:endParaRPr sz="1050">
                        <a:solidFill>
                          <a:srgbClr val="FFFFFF"/>
                        </a:solidFill>
                      </a:endParaRPr>
                    </a:p>
                  </a:txBody>
                  <a:tcPr marT="38100" marB="38100" marR="76200" marL="7620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FFFFF"/>
                          </a:solidFill>
                        </a:rPr>
                        <a:t>0.983</a:t>
                      </a:r>
                      <a:endParaRPr sz="1050">
                        <a:solidFill>
                          <a:srgbClr val="FFFFFF"/>
                        </a:solidFill>
                      </a:endParaRPr>
                    </a:p>
                  </a:txBody>
                  <a:tcPr marT="38100" marB="38100" marR="76200" marL="7620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FFFFF"/>
                          </a:solidFill>
                        </a:rPr>
                        <a:t>0.810</a:t>
                      </a:r>
                      <a:endParaRPr sz="1050">
                        <a:solidFill>
                          <a:srgbClr val="FFFFFF"/>
                        </a:solidFill>
                      </a:endParaRPr>
                    </a:p>
                  </a:txBody>
                  <a:tcPr marT="38100" marB="38100" marR="76200" marL="76200"/>
                </a:tc>
              </a:tr>
            </a:tbl>
          </a:graphicData>
        </a:graphic>
      </p:graphicFrame>
      <p:sp>
        <p:nvSpPr>
          <p:cNvPr id="442" name="Google Shape;442;p55"/>
          <p:cNvSpPr txBox="1"/>
          <p:nvPr>
            <p:ph type="title"/>
          </p:nvPr>
        </p:nvSpPr>
        <p:spPr>
          <a:xfrm>
            <a:off x="358950" y="291400"/>
            <a:ext cx="84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F1-score for each emotions in the respective models</a:t>
            </a:r>
            <a:endParaRPr sz="27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6"/>
          <p:cNvSpPr txBox="1"/>
          <p:nvPr>
            <p:ph type="title"/>
          </p:nvPr>
        </p:nvSpPr>
        <p:spPr>
          <a:xfrm>
            <a:off x="297450" y="213400"/>
            <a:ext cx="8549100" cy="23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/>
              <a:t>Model </a:t>
            </a:r>
            <a:r>
              <a:rPr lang="en" sz="6200"/>
              <a:t>Evaluation</a:t>
            </a:r>
            <a:endParaRPr sz="6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200"/>
          </a:p>
        </p:txBody>
      </p:sp>
      <p:pic>
        <p:nvPicPr>
          <p:cNvPr id="448" name="Google Shape;448;p56"/>
          <p:cNvPicPr preferRelativeResize="0"/>
          <p:nvPr/>
        </p:nvPicPr>
        <p:blipFill rotWithShape="1">
          <a:blip r:embed="rId3">
            <a:alphaModFix/>
          </a:blip>
          <a:srcRect b="0" l="0" r="5141" t="0"/>
          <a:stretch/>
        </p:blipFill>
        <p:spPr>
          <a:xfrm>
            <a:off x="894250" y="1930550"/>
            <a:ext cx="7355499" cy="189675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7"/>
          <p:cNvSpPr txBox="1"/>
          <p:nvPr>
            <p:ph idx="4294967295" type="title"/>
          </p:nvPr>
        </p:nvSpPr>
        <p:spPr>
          <a:xfrm>
            <a:off x="850875" y="1009275"/>
            <a:ext cx="4852500" cy="23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/>
              <a:t>Cross-</a:t>
            </a:r>
            <a:endParaRPr sz="6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/>
              <a:t>Validation</a:t>
            </a:r>
            <a:endParaRPr sz="6100"/>
          </a:p>
        </p:txBody>
      </p:sp>
      <p:pic>
        <p:nvPicPr>
          <p:cNvPr id="454" name="Google Shape;45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3328" y="551600"/>
            <a:ext cx="3189475" cy="184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475" y="1204625"/>
            <a:ext cx="6115050" cy="855150"/>
          </a:xfrm>
          <a:prstGeom prst="rect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0" name="Google Shape;46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4475" y="2210600"/>
            <a:ext cx="6115050" cy="1614625"/>
          </a:xfrm>
          <a:prstGeom prst="rect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1" name="Google Shape;46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4475" y="3976050"/>
            <a:ext cx="6115051" cy="548350"/>
          </a:xfrm>
          <a:prstGeom prst="rect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2" name="Google Shape;462;p58"/>
          <p:cNvSpPr txBox="1"/>
          <p:nvPr/>
        </p:nvSpPr>
        <p:spPr>
          <a:xfrm>
            <a:off x="1173300" y="345800"/>
            <a:ext cx="6797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2F2F2"/>
                </a:solidFill>
                <a:latin typeface="Rajdhani"/>
                <a:ea typeface="Rajdhani"/>
                <a:cs typeface="Rajdhani"/>
                <a:sym typeface="Rajdhani"/>
              </a:rPr>
              <a:t>Pre-Validation Preparation</a:t>
            </a:r>
            <a:endParaRPr b="1" sz="3400">
              <a:solidFill>
                <a:srgbClr val="F2F2F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59"/>
          <p:cNvPicPr preferRelativeResize="0"/>
          <p:nvPr/>
        </p:nvPicPr>
        <p:blipFill rotWithShape="1">
          <a:blip r:embed="rId3">
            <a:alphaModFix/>
          </a:blip>
          <a:srcRect b="51976" l="20616" r="0" t="0"/>
          <a:stretch/>
        </p:blipFill>
        <p:spPr>
          <a:xfrm>
            <a:off x="4466925" y="744050"/>
            <a:ext cx="3464625" cy="754750"/>
          </a:xfrm>
          <a:prstGeom prst="rect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8" name="Google Shape;46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6975" y="2224500"/>
            <a:ext cx="3464625" cy="623700"/>
          </a:xfrm>
          <a:prstGeom prst="rect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9" name="Google Shape;469;p59"/>
          <p:cNvPicPr preferRelativeResize="0"/>
          <p:nvPr/>
        </p:nvPicPr>
        <p:blipFill rotWithShape="1">
          <a:blip r:embed="rId5">
            <a:alphaModFix/>
          </a:blip>
          <a:srcRect b="0" l="0" r="2429" t="0"/>
          <a:stretch/>
        </p:blipFill>
        <p:spPr>
          <a:xfrm>
            <a:off x="4466925" y="3489825"/>
            <a:ext cx="3464625" cy="760700"/>
          </a:xfrm>
          <a:prstGeom prst="rect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70" name="Google Shape;470;p59"/>
          <p:cNvGrpSpPr/>
          <p:nvPr/>
        </p:nvGrpSpPr>
        <p:grpSpPr>
          <a:xfrm>
            <a:off x="1702890" y="584368"/>
            <a:ext cx="1868418" cy="3871249"/>
            <a:chOff x="2367522" y="2878528"/>
            <a:chExt cx="224343" cy="700628"/>
          </a:xfrm>
        </p:grpSpPr>
        <p:grpSp>
          <p:nvGrpSpPr>
            <p:cNvPr id="471" name="Google Shape;471;p59"/>
            <p:cNvGrpSpPr/>
            <p:nvPr/>
          </p:nvGrpSpPr>
          <p:grpSpPr>
            <a:xfrm>
              <a:off x="2367526" y="3137819"/>
              <a:ext cx="224334" cy="182045"/>
              <a:chOff x="2367526" y="3137819"/>
              <a:chExt cx="224334" cy="182045"/>
            </a:xfrm>
          </p:grpSpPr>
          <p:sp>
            <p:nvSpPr>
              <p:cNvPr id="472" name="Google Shape;472;p59"/>
              <p:cNvSpPr/>
              <p:nvPr/>
            </p:nvSpPr>
            <p:spPr>
              <a:xfrm>
                <a:off x="2367526" y="3137819"/>
                <a:ext cx="224334" cy="182045"/>
              </a:xfrm>
              <a:custGeom>
                <a:rect b="b" l="l" r="r" t="t"/>
                <a:pathLst>
                  <a:path extrusionOk="0" h="39988" w="49277">
                    <a:moveTo>
                      <a:pt x="7996" y="0"/>
                    </a:moveTo>
                    <a:cubicBezTo>
                      <a:pt x="3580" y="0"/>
                      <a:pt x="0" y="3579"/>
                      <a:pt x="0" y="7995"/>
                    </a:cubicBezTo>
                    <a:lnTo>
                      <a:pt x="0" y="31993"/>
                    </a:lnTo>
                    <a:cubicBezTo>
                      <a:pt x="0" y="36409"/>
                      <a:pt x="3580" y="39988"/>
                      <a:pt x="7996" y="39988"/>
                    </a:cubicBezTo>
                    <a:lnTo>
                      <a:pt x="41280" y="39988"/>
                    </a:lnTo>
                    <a:cubicBezTo>
                      <a:pt x="45697" y="39988"/>
                      <a:pt x="49277" y="36409"/>
                      <a:pt x="49277" y="31993"/>
                    </a:cubicBezTo>
                    <a:lnTo>
                      <a:pt x="49277" y="7995"/>
                    </a:lnTo>
                    <a:cubicBezTo>
                      <a:pt x="49277" y="3579"/>
                      <a:pt x="45697" y="0"/>
                      <a:pt x="41280" y="0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000">
                    <a:solidFill>
                      <a:srgbClr val="F2F2F2"/>
                    </a:solidFill>
                    <a:latin typeface="Rajdhani"/>
                    <a:ea typeface="Rajdhani"/>
                    <a:cs typeface="Rajdhani"/>
                    <a:sym typeface="Rajdhani"/>
                  </a:rPr>
                  <a:t>NAIVE BAYES ALGORITHM </a:t>
                </a:r>
                <a:endParaRPr b="1" sz="2000">
                  <a:solidFill>
                    <a:srgbClr val="F2F2F2"/>
                  </a:solidFill>
                  <a:latin typeface="Rajdhani"/>
                  <a:ea typeface="Rajdhani"/>
                  <a:cs typeface="Rajdhani"/>
                  <a:sym typeface="Rajdhani"/>
                </a:endParaRPr>
              </a:p>
            </p:txBody>
          </p:sp>
          <p:sp>
            <p:nvSpPr>
              <p:cNvPr id="473" name="Google Shape;473;p59"/>
              <p:cNvSpPr/>
              <p:nvPr/>
            </p:nvSpPr>
            <p:spPr>
              <a:xfrm>
                <a:off x="2409528" y="3228291"/>
                <a:ext cx="140331" cy="1106"/>
              </a:xfrm>
              <a:custGeom>
                <a:rect b="b" l="l" r="r" t="t"/>
                <a:pathLst>
                  <a:path extrusionOk="0" h="243" w="30825">
                    <a:moveTo>
                      <a:pt x="121" y="0"/>
                    </a:moveTo>
                    <a:cubicBezTo>
                      <a:pt x="55" y="0"/>
                      <a:pt x="0" y="55"/>
                      <a:pt x="0" y="122"/>
                    </a:cubicBezTo>
                    <a:cubicBezTo>
                      <a:pt x="0" y="188"/>
                      <a:pt x="55" y="242"/>
                      <a:pt x="121" y="242"/>
                    </a:cubicBezTo>
                    <a:lnTo>
                      <a:pt x="30701" y="242"/>
                    </a:lnTo>
                    <a:cubicBezTo>
                      <a:pt x="30769" y="242"/>
                      <a:pt x="30824" y="190"/>
                      <a:pt x="30823" y="122"/>
                    </a:cubicBezTo>
                    <a:cubicBezTo>
                      <a:pt x="30823" y="56"/>
                      <a:pt x="30767" y="0"/>
                      <a:pt x="30701" y="0"/>
                    </a:cubicBezTo>
                    <a:close/>
                  </a:path>
                </a:pathLst>
              </a:custGeom>
              <a:solidFill>
                <a:srgbClr val="F8FAFB"/>
              </a:solidFill>
              <a:ln cap="flat" cmpd="sng" w="19050">
                <a:solidFill>
                  <a:srgbClr val="F2F2F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4" name="Google Shape;474;p59"/>
            <p:cNvGrpSpPr/>
            <p:nvPr/>
          </p:nvGrpSpPr>
          <p:grpSpPr>
            <a:xfrm>
              <a:off x="2367522" y="2878528"/>
              <a:ext cx="224343" cy="182045"/>
              <a:chOff x="2367522" y="2878528"/>
              <a:chExt cx="224343" cy="182045"/>
            </a:xfrm>
          </p:grpSpPr>
          <p:sp>
            <p:nvSpPr>
              <p:cNvPr id="475" name="Google Shape;475;p59"/>
              <p:cNvSpPr/>
              <p:nvPr/>
            </p:nvSpPr>
            <p:spPr>
              <a:xfrm>
                <a:off x="2367522" y="2878528"/>
                <a:ext cx="224343" cy="182045"/>
              </a:xfrm>
              <a:custGeom>
                <a:rect b="b" l="l" r="r" t="t"/>
                <a:pathLst>
                  <a:path extrusionOk="0" h="39988" w="49279">
                    <a:moveTo>
                      <a:pt x="7997" y="0"/>
                    </a:moveTo>
                    <a:cubicBezTo>
                      <a:pt x="3580" y="0"/>
                      <a:pt x="0" y="3579"/>
                      <a:pt x="0" y="7995"/>
                    </a:cubicBezTo>
                    <a:lnTo>
                      <a:pt x="0" y="31993"/>
                    </a:lnTo>
                    <a:cubicBezTo>
                      <a:pt x="0" y="36409"/>
                      <a:pt x="3580" y="39988"/>
                      <a:pt x="7997" y="39988"/>
                    </a:cubicBezTo>
                    <a:lnTo>
                      <a:pt x="41282" y="39988"/>
                    </a:lnTo>
                    <a:cubicBezTo>
                      <a:pt x="45697" y="39988"/>
                      <a:pt x="49277" y="36409"/>
                      <a:pt x="49277" y="31993"/>
                    </a:cubicBezTo>
                    <a:lnTo>
                      <a:pt x="49277" y="7995"/>
                    </a:lnTo>
                    <a:cubicBezTo>
                      <a:pt x="49278" y="3579"/>
                      <a:pt x="45697" y="0"/>
                      <a:pt x="41282" y="0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100">
                    <a:solidFill>
                      <a:srgbClr val="F2F2F2"/>
                    </a:solidFill>
                    <a:latin typeface="Rajdhani"/>
                    <a:ea typeface="Rajdhani"/>
                    <a:cs typeface="Rajdhani"/>
                    <a:sym typeface="Rajdhani"/>
                  </a:rPr>
                  <a:t>LOGISTIC REGRESSION</a:t>
                </a:r>
                <a:endParaRPr b="1" sz="2100">
                  <a:solidFill>
                    <a:srgbClr val="F2F2F2"/>
                  </a:solidFill>
                  <a:latin typeface="Rajdhani"/>
                  <a:ea typeface="Rajdhani"/>
                  <a:cs typeface="Rajdhani"/>
                  <a:sym typeface="Rajdhani"/>
                </a:endParaRPr>
              </a:p>
            </p:txBody>
          </p:sp>
          <p:sp>
            <p:nvSpPr>
              <p:cNvPr id="476" name="Google Shape;476;p59"/>
              <p:cNvSpPr/>
              <p:nvPr/>
            </p:nvSpPr>
            <p:spPr>
              <a:xfrm>
                <a:off x="2409528" y="2965769"/>
                <a:ext cx="140331" cy="1106"/>
              </a:xfrm>
              <a:custGeom>
                <a:rect b="b" l="l" r="r" t="t"/>
                <a:pathLst>
                  <a:path extrusionOk="0" h="243" w="30825">
                    <a:moveTo>
                      <a:pt x="123" y="0"/>
                    </a:moveTo>
                    <a:cubicBezTo>
                      <a:pt x="57" y="0"/>
                      <a:pt x="1" y="55"/>
                      <a:pt x="1" y="122"/>
                    </a:cubicBezTo>
                    <a:cubicBezTo>
                      <a:pt x="1" y="188"/>
                      <a:pt x="57" y="242"/>
                      <a:pt x="123" y="242"/>
                    </a:cubicBezTo>
                    <a:lnTo>
                      <a:pt x="30702" y="242"/>
                    </a:lnTo>
                    <a:cubicBezTo>
                      <a:pt x="30771" y="242"/>
                      <a:pt x="30825" y="190"/>
                      <a:pt x="30823" y="122"/>
                    </a:cubicBezTo>
                    <a:cubicBezTo>
                      <a:pt x="30823" y="56"/>
                      <a:pt x="30769" y="0"/>
                      <a:pt x="30702" y="0"/>
                    </a:cubicBezTo>
                    <a:close/>
                  </a:path>
                </a:pathLst>
              </a:custGeom>
              <a:solidFill>
                <a:srgbClr val="F8FAFB"/>
              </a:solidFill>
              <a:ln cap="flat" cmpd="sng" w="19050">
                <a:solidFill>
                  <a:srgbClr val="F2F2F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7" name="Google Shape;477;p59"/>
            <p:cNvGrpSpPr/>
            <p:nvPr/>
          </p:nvGrpSpPr>
          <p:grpSpPr>
            <a:xfrm>
              <a:off x="2367522" y="3397110"/>
              <a:ext cx="224343" cy="182045"/>
              <a:chOff x="2367522" y="3397110"/>
              <a:chExt cx="224343" cy="182045"/>
            </a:xfrm>
          </p:grpSpPr>
          <p:sp>
            <p:nvSpPr>
              <p:cNvPr id="478" name="Google Shape;478;p59"/>
              <p:cNvSpPr/>
              <p:nvPr/>
            </p:nvSpPr>
            <p:spPr>
              <a:xfrm>
                <a:off x="2367522" y="3397110"/>
                <a:ext cx="224343" cy="182045"/>
              </a:xfrm>
              <a:custGeom>
                <a:rect b="b" l="l" r="r" t="t"/>
                <a:pathLst>
                  <a:path extrusionOk="0" h="39988" w="49279">
                    <a:moveTo>
                      <a:pt x="7995" y="0"/>
                    </a:moveTo>
                    <a:cubicBezTo>
                      <a:pt x="3580" y="0"/>
                      <a:pt x="0" y="3579"/>
                      <a:pt x="0" y="7995"/>
                    </a:cubicBezTo>
                    <a:lnTo>
                      <a:pt x="0" y="31993"/>
                    </a:lnTo>
                    <a:cubicBezTo>
                      <a:pt x="0" y="36409"/>
                      <a:pt x="3580" y="39988"/>
                      <a:pt x="7995" y="39988"/>
                    </a:cubicBezTo>
                    <a:lnTo>
                      <a:pt x="41282" y="39988"/>
                    </a:lnTo>
                    <a:cubicBezTo>
                      <a:pt x="45698" y="39988"/>
                      <a:pt x="49278" y="36409"/>
                      <a:pt x="49278" y="31993"/>
                    </a:cubicBezTo>
                    <a:lnTo>
                      <a:pt x="49278" y="7995"/>
                    </a:lnTo>
                    <a:cubicBezTo>
                      <a:pt x="49278" y="3579"/>
                      <a:pt x="45698" y="0"/>
                      <a:pt x="41282" y="0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solidFill>
                      <a:srgbClr val="F2F2F2"/>
                    </a:solidFill>
                    <a:latin typeface="Rajdhani"/>
                    <a:ea typeface="Rajdhani"/>
                    <a:cs typeface="Rajdhani"/>
                    <a:sym typeface="Rajdhani"/>
                  </a:rPr>
                  <a:t>LINEAR SUPPORT VECTOR MACHINE</a:t>
                </a:r>
                <a:endParaRPr b="1" sz="1800">
                  <a:solidFill>
                    <a:srgbClr val="F2F2F2"/>
                  </a:solidFill>
                  <a:latin typeface="Rajdhani"/>
                  <a:ea typeface="Rajdhani"/>
                  <a:cs typeface="Rajdhani"/>
                  <a:sym typeface="Rajdhani"/>
                </a:endParaRPr>
              </a:p>
            </p:txBody>
          </p:sp>
          <p:sp>
            <p:nvSpPr>
              <p:cNvPr id="479" name="Google Shape;479;p59"/>
              <p:cNvSpPr/>
              <p:nvPr/>
            </p:nvSpPr>
            <p:spPr>
              <a:xfrm>
                <a:off x="2409529" y="3490805"/>
                <a:ext cx="140326" cy="1106"/>
              </a:xfrm>
              <a:custGeom>
                <a:rect b="b" l="l" r="r" t="t"/>
                <a:pathLst>
                  <a:path extrusionOk="0" h="243" w="30824">
                    <a:moveTo>
                      <a:pt x="123" y="1"/>
                    </a:moveTo>
                    <a:cubicBezTo>
                      <a:pt x="57" y="1"/>
                      <a:pt x="1" y="55"/>
                      <a:pt x="1" y="121"/>
                    </a:cubicBezTo>
                    <a:cubicBezTo>
                      <a:pt x="1" y="187"/>
                      <a:pt x="57" y="243"/>
                      <a:pt x="123" y="243"/>
                    </a:cubicBezTo>
                    <a:lnTo>
                      <a:pt x="30703" y="243"/>
                    </a:lnTo>
                    <a:cubicBezTo>
                      <a:pt x="30769" y="243"/>
                      <a:pt x="30824" y="187"/>
                      <a:pt x="30824" y="121"/>
                    </a:cubicBezTo>
                    <a:cubicBezTo>
                      <a:pt x="30824" y="55"/>
                      <a:pt x="30769" y="1"/>
                      <a:pt x="30703" y="1"/>
                    </a:cubicBezTo>
                    <a:close/>
                  </a:path>
                </a:pathLst>
              </a:custGeom>
              <a:solidFill>
                <a:srgbClr val="F8FAFB"/>
              </a:solidFill>
              <a:ln cap="flat" cmpd="sng" w="19050">
                <a:solidFill>
                  <a:srgbClr val="F2F2F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80" name="Google Shape;480;p59"/>
          <p:cNvGrpSpPr/>
          <p:nvPr/>
        </p:nvGrpSpPr>
        <p:grpSpPr>
          <a:xfrm>
            <a:off x="837271" y="3606272"/>
            <a:ext cx="698842" cy="693781"/>
            <a:chOff x="1408777" y="3680964"/>
            <a:chExt cx="357720" cy="355148"/>
          </a:xfrm>
        </p:grpSpPr>
        <p:sp>
          <p:nvSpPr>
            <p:cNvPr id="481" name="Google Shape;481;p59"/>
            <p:cNvSpPr/>
            <p:nvPr/>
          </p:nvSpPr>
          <p:spPr>
            <a:xfrm>
              <a:off x="1510488" y="3814144"/>
              <a:ext cx="37852" cy="49188"/>
            </a:xfrm>
            <a:custGeom>
              <a:rect b="b" l="l" r="r" t="t"/>
              <a:pathLst>
                <a:path extrusionOk="0" h="1549" w="1192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41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63" y="262"/>
                    <a:pt x="763" y="167"/>
                  </a:cubicBezTo>
                  <a:cubicBezTo>
                    <a:pt x="763" y="84"/>
                    <a:pt x="679" y="0"/>
                    <a:pt x="596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59"/>
            <p:cNvSpPr/>
            <p:nvPr/>
          </p:nvSpPr>
          <p:spPr>
            <a:xfrm>
              <a:off x="1627315" y="3814144"/>
              <a:ext cx="37852" cy="49188"/>
            </a:xfrm>
            <a:custGeom>
              <a:rect b="b" l="l" r="r" t="t"/>
              <a:pathLst>
                <a:path extrusionOk="0" h="1549" w="1192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29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51" y="262"/>
                    <a:pt x="751" y="167"/>
                  </a:cubicBezTo>
                  <a:cubicBezTo>
                    <a:pt x="751" y="84"/>
                    <a:pt x="679" y="0"/>
                    <a:pt x="596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59"/>
            <p:cNvSpPr/>
            <p:nvPr/>
          </p:nvSpPr>
          <p:spPr>
            <a:xfrm>
              <a:off x="1525604" y="3908806"/>
              <a:ext cx="123305" cy="33152"/>
            </a:xfrm>
            <a:custGeom>
              <a:rect b="b" l="l" r="r" t="t"/>
              <a:pathLst>
                <a:path extrusionOk="0" h="1044" w="3883">
                  <a:moveTo>
                    <a:pt x="3714" y="0"/>
                  </a:moveTo>
                  <a:cubicBezTo>
                    <a:pt x="3669" y="0"/>
                    <a:pt x="3622" y="18"/>
                    <a:pt x="3585" y="55"/>
                  </a:cubicBezTo>
                  <a:cubicBezTo>
                    <a:pt x="3215" y="460"/>
                    <a:pt x="2596" y="710"/>
                    <a:pt x="1953" y="710"/>
                  </a:cubicBezTo>
                  <a:cubicBezTo>
                    <a:pt x="1299" y="710"/>
                    <a:pt x="679" y="472"/>
                    <a:pt x="310" y="55"/>
                  </a:cubicBezTo>
                  <a:cubicBezTo>
                    <a:pt x="278" y="23"/>
                    <a:pt x="231" y="4"/>
                    <a:pt x="183" y="4"/>
                  </a:cubicBezTo>
                  <a:cubicBezTo>
                    <a:pt x="144" y="4"/>
                    <a:pt x="104" y="17"/>
                    <a:pt x="72" y="43"/>
                  </a:cubicBezTo>
                  <a:cubicBezTo>
                    <a:pt x="13" y="103"/>
                    <a:pt x="1" y="210"/>
                    <a:pt x="60" y="282"/>
                  </a:cubicBezTo>
                  <a:cubicBezTo>
                    <a:pt x="489" y="758"/>
                    <a:pt x="1191" y="1044"/>
                    <a:pt x="1930" y="1044"/>
                  </a:cubicBezTo>
                  <a:cubicBezTo>
                    <a:pt x="2680" y="1044"/>
                    <a:pt x="3370" y="758"/>
                    <a:pt x="3811" y="282"/>
                  </a:cubicBezTo>
                  <a:cubicBezTo>
                    <a:pt x="3882" y="210"/>
                    <a:pt x="3882" y="103"/>
                    <a:pt x="3823" y="43"/>
                  </a:cubicBezTo>
                  <a:cubicBezTo>
                    <a:pt x="3794" y="15"/>
                    <a:pt x="3755" y="0"/>
                    <a:pt x="371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59"/>
            <p:cNvSpPr/>
            <p:nvPr/>
          </p:nvSpPr>
          <p:spPr>
            <a:xfrm>
              <a:off x="1408777" y="3680964"/>
              <a:ext cx="298338" cy="296528"/>
            </a:xfrm>
            <a:custGeom>
              <a:rect b="b" l="l" r="r" t="t"/>
              <a:pathLst>
                <a:path extrusionOk="0" h="9338" w="9395">
                  <a:moveTo>
                    <a:pt x="5655" y="0"/>
                  </a:moveTo>
                  <a:cubicBezTo>
                    <a:pt x="5592" y="0"/>
                    <a:pt x="5529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7" y="2646"/>
                    <a:pt x="96" y="3992"/>
                    <a:pt x="48" y="5421"/>
                  </a:cubicBezTo>
                  <a:cubicBezTo>
                    <a:pt x="1" y="6849"/>
                    <a:pt x="489" y="8219"/>
                    <a:pt x="1429" y="9278"/>
                  </a:cubicBezTo>
                  <a:cubicBezTo>
                    <a:pt x="1465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54" y="325"/>
                  </a:cubicBezTo>
                  <a:cubicBezTo>
                    <a:pt x="5500" y="323"/>
                    <a:pt x="5547" y="323"/>
                    <a:pt x="5594" y="323"/>
                  </a:cubicBezTo>
                  <a:cubicBezTo>
                    <a:pt x="6878" y="323"/>
                    <a:pt x="8120" y="796"/>
                    <a:pt x="9085" y="1634"/>
                  </a:cubicBezTo>
                  <a:cubicBezTo>
                    <a:pt x="9119" y="1663"/>
                    <a:pt x="9162" y="1678"/>
                    <a:pt x="9203" y="1678"/>
                  </a:cubicBezTo>
                  <a:cubicBezTo>
                    <a:pt x="9248" y="1678"/>
                    <a:pt x="9292" y="1660"/>
                    <a:pt x="9323" y="1623"/>
                  </a:cubicBezTo>
                  <a:cubicBezTo>
                    <a:pt x="9395" y="1551"/>
                    <a:pt x="9395" y="1444"/>
                    <a:pt x="9323" y="1384"/>
                  </a:cubicBezTo>
                  <a:cubicBezTo>
                    <a:pt x="8300" y="486"/>
                    <a:pt x="7004" y="0"/>
                    <a:pt x="5655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59"/>
            <p:cNvSpPr/>
            <p:nvPr/>
          </p:nvSpPr>
          <p:spPr>
            <a:xfrm>
              <a:off x="1468508" y="3739075"/>
              <a:ext cx="297989" cy="297036"/>
            </a:xfrm>
            <a:custGeom>
              <a:rect b="b" l="l" r="r" t="t"/>
              <a:pathLst>
                <a:path extrusionOk="0" h="9354" w="9384">
                  <a:moveTo>
                    <a:pt x="7834" y="1"/>
                  </a:moveTo>
                  <a:cubicBezTo>
                    <a:pt x="7795" y="1"/>
                    <a:pt x="7754" y="15"/>
                    <a:pt x="7716" y="43"/>
                  </a:cubicBezTo>
                  <a:cubicBezTo>
                    <a:pt x="7645" y="102"/>
                    <a:pt x="7645" y="209"/>
                    <a:pt x="7704" y="281"/>
                  </a:cubicBezTo>
                  <a:cubicBezTo>
                    <a:pt x="8585" y="1281"/>
                    <a:pt x="9062" y="2579"/>
                    <a:pt x="9014" y="3912"/>
                  </a:cubicBezTo>
                  <a:cubicBezTo>
                    <a:pt x="8966" y="5257"/>
                    <a:pt x="8431" y="6520"/>
                    <a:pt x="7478" y="7472"/>
                  </a:cubicBezTo>
                  <a:cubicBezTo>
                    <a:pt x="6526" y="8425"/>
                    <a:pt x="5263" y="8972"/>
                    <a:pt x="3918" y="9008"/>
                  </a:cubicBezTo>
                  <a:cubicBezTo>
                    <a:pt x="3870" y="9009"/>
                    <a:pt x="3823" y="9010"/>
                    <a:pt x="3775" y="9010"/>
                  </a:cubicBezTo>
                  <a:cubicBezTo>
                    <a:pt x="2492" y="9010"/>
                    <a:pt x="1251" y="8548"/>
                    <a:pt x="299" y="7698"/>
                  </a:cubicBezTo>
                  <a:cubicBezTo>
                    <a:pt x="259" y="7670"/>
                    <a:pt x="216" y="7655"/>
                    <a:pt x="175" y="7655"/>
                  </a:cubicBezTo>
                  <a:cubicBezTo>
                    <a:pt x="130" y="7655"/>
                    <a:pt x="86" y="7673"/>
                    <a:pt x="49" y="7710"/>
                  </a:cubicBezTo>
                  <a:cubicBezTo>
                    <a:pt x="1" y="7782"/>
                    <a:pt x="1" y="7889"/>
                    <a:pt x="72" y="7948"/>
                  </a:cubicBezTo>
                  <a:cubicBezTo>
                    <a:pt x="1096" y="8853"/>
                    <a:pt x="2394" y="9353"/>
                    <a:pt x="3763" y="9353"/>
                  </a:cubicBezTo>
                  <a:lnTo>
                    <a:pt x="3930" y="9353"/>
                  </a:lnTo>
                  <a:cubicBezTo>
                    <a:pt x="5359" y="9306"/>
                    <a:pt x="6692" y="8722"/>
                    <a:pt x="7704" y="7710"/>
                  </a:cubicBezTo>
                  <a:cubicBezTo>
                    <a:pt x="8716" y="6698"/>
                    <a:pt x="9300" y="5365"/>
                    <a:pt x="9347" y="3936"/>
                  </a:cubicBezTo>
                  <a:cubicBezTo>
                    <a:pt x="9383" y="2507"/>
                    <a:pt x="8895" y="1126"/>
                    <a:pt x="7954" y="66"/>
                  </a:cubicBezTo>
                  <a:cubicBezTo>
                    <a:pt x="7922" y="21"/>
                    <a:pt x="7879" y="1"/>
                    <a:pt x="7834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6" name="Google Shape;486;p59"/>
          <p:cNvGrpSpPr/>
          <p:nvPr/>
        </p:nvGrpSpPr>
        <p:grpSpPr>
          <a:xfrm>
            <a:off x="837271" y="739961"/>
            <a:ext cx="698842" cy="693817"/>
            <a:chOff x="1408777" y="3680964"/>
            <a:chExt cx="357720" cy="355148"/>
          </a:xfrm>
        </p:grpSpPr>
        <p:sp>
          <p:nvSpPr>
            <p:cNvPr id="487" name="Google Shape;487;p59"/>
            <p:cNvSpPr/>
            <p:nvPr/>
          </p:nvSpPr>
          <p:spPr>
            <a:xfrm>
              <a:off x="1510488" y="3814144"/>
              <a:ext cx="37852" cy="49188"/>
            </a:xfrm>
            <a:custGeom>
              <a:rect b="b" l="l" r="r" t="t"/>
              <a:pathLst>
                <a:path extrusionOk="0" h="1549" w="1192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41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63" y="262"/>
                    <a:pt x="763" y="167"/>
                  </a:cubicBezTo>
                  <a:cubicBezTo>
                    <a:pt x="763" y="84"/>
                    <a:pt x="679" y="0"/>
                    <a:pt x="596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59"/>
            <p:cNvSpPr/>
            <p:nvPr/>
          </p:nvSpPr>
          <p:spPr>
            <a:xfrm>
              <a:off x="1627315" y="3814144"/>
              <a:ext cx="37852" cy="49188"/>
            </a:xfrm>
            <a:custGeom>
              <a:rect b="b" l="l" r="r" t="t"/>
              <a:pathLst>
                <a:path extrusionOk="0" h="1549" w="1192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29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51" y="262"/>
                    <a:pt x="751" y="167"/>
                  </a:cubicBezTo>
                  <a:cubicBezTo>
                    <a:pt x="751" y="84"/>
                    <a:pt x="679" y="0"/>
                    <a:pt x="596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59"/>
            <p:cNvSpPr/>
            <p:nvPr/>
          </p:nvSpPr>
          <p:spPr>
            <a:xfrm>
              <a:off x="1525604" y="3908806"/>
              <a:ext cx="123305" cy="33152"/>
            </a:xfrm>
            <a:custGeom>
              <a:rect b="b" l="l" r="r" t="t"/>
              <a:pathLst>
                <a:path extrusionOk="0" h="1044" w="3883">
                  <a:moveTo>
                    <a:pt x="3714" y="0"/>
                  </a:moveTo>
                  <a:cubicBezTo>
                    <a:pt x="3669" y="0"/>
                    <a:pt x="3622" y="18"/>
                    <a:pt x="3585" y="55"/>
                  </a:cubicBezTo>
                  <a:cubicBezTo>
                    <a:pt x="3215" y="460"/>
                    <a:pt x="2596" y="710"/>
                    <a:pt x="1953" y="710"/>
                  </a:cubicBezTo>
                  <a:cubicBezTo>
                    <a:pt x="1299" y="710"/>
                    <a:pt x="679" y="472"/>
                    <a:pt x="310" y="55"/>
                  </a:cubicBezTo>
                  <a:cubicBezTo>
                    <a:pt x="278" y="23"/>
                    <a:pt x="231" y="4"/>
                    <a:pt x="183" y="4"/>
                  </a:cubicBezTo>
                  <a:cubicBezTo>
                    <a:pt x="144" y="4"/>
                    <a:pt x="104" y="17"/>
                    <a:pt x="72" y="43"/>
                  </a:cubicBezTo>
                  <a:cubicBezTo>
                    <a:pt x="13" y="103"/>
                    <a:pt x="1" y="210"/>
                    <a:pt x="60" y="282"/>
                  </a:cubicBezTo>
                  <a:cubicBezTo>
                    <a:pt x="489" y="758"/>
                    <a:pt x="1191" y="1044"/>
                    <a:pt x="1930" y="1044"/>
                  </a:cubicBezTo>
                  <a:cubicBezTo>
                    <a:pt x="2680" y="1044"/>
                    <a:pt x="3370" y="758"/>
                    <a:pt x="3811" y="282"/>
                  </a:cubicBezTo>
                  <a:cubicBezTo>
                    <a:pt x="3882" y="210"/>
                    <a:pt x="3882" y="103"/>
                    <a:pt x="3823" y="43"/>
                  </a:cubicBezTo>
                  <a:cubicBezTo>
                    <a:pt x="3794" y="15"/>
                    <a:pt x="3755" y="0"/>
                    <a:pt x="371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59"/>
            <p:cNvSpPr/>
            <p:nvPr/>
          </p:nvSpPr>
          <p:spPr>
            <a:xfrm>
              <a:off x="1408777" y="3680964"/>
              <a:ext cx="298338" cy="296528"/>
            </a:xfrm>
            <a:custGeom>
              <a:rect b="b" l="l" r="r" t="t"/>
              <a:pathLst>
                <a:path extrusionOk="0" h="9338" w="9395">
                  <a:moveTo>
                    <a:pt x="5655" y="0"/>
                  </a:moveTo>
                  <a:cubicBezTo>
                    <a:pt x="5592" y="0"/>
                    <a:pt x="5529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7" y="2646"/>
                    <a:pt x="96" y="3992"/>
                    <a:pt x="48" y="5421"/>
                  </a:cubicBezTo>
                  <a:cubicBezTo>
                    <a:pt x="1" y="6849"/>
                    <a:pt x="489" y="8219"/>
                    <a:pt x="1429" y="9278"/>
                  </a:cubicBezTo>
                  <a:cubicBezTo>
                    <a:pt x="1465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54" y="325"/>
                  </a:cubicBezTo>
                  <a:cubicBezTo>
                    <a:pt x="5500" y="323"/>
                    <a:pt x="5547" y="323"/>
                    <a:pt x="5594" y="323"/>
                  </a:cubicBezTo>
                  <a:cubicBezTo>
                    <a:pt x="6878" y="323"/>
                    <a:pt x="8120" y="796"/>
                    <a:pt x="9085" y="1634"/>
                  </a:cubicBezTo>
                  <a:cubicBezTo>
                    <a:pt x="9119" y="1663"/>
                    <a:pt x="9162" y="1678"/>
                    <a:pt x="9203" y="1678"/>
                  </a:cubicBezTo>
                  <a:cubicBezTo>
                    <a:pt x="9248" y="1678"/>
                    <a:pt x="9292" y="1660"/>
                    <a:pt x="9323" y="1623"/>
                  </a:cubicBezTo>
                  <a:cubicBezTo>
                    <a:pt x="9395" y="1551"/>
                    <a:pt x="9395" y="1444"/>
                    <a:pt x="9323" y="1384"/>
                  </a:cubicBezTo>
                  <a:cubicBezTo>
                    <a:pt x="8300" y="486"/>
                    <a:pt x="7004" y="0"/>
                    <a:pt x="5655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59"/>
            <p:cNvSpPr/>
            <p:nvPr/>
          </p:nvSpPr>
          <p:spPr>
            <a:xfrm>
              <a:off x="1468508" y="3739075"/>
              <a:ext cx="297989" cy="297036"/>
            </a:xfrm>
            <a:custGeom>
              <a:rect b="b" l="l" r="r" t="t"/>
              <a:pathLst>
                <a:path extrusionOk="0" h="9354" w="9384">
                  <a:moveTo>
                    <a:pt x="7834" y="1"/>
                  </a:moveTo>
                  <a:cubicBezTo>
                    <a:pt x="7795" y="1"/>
                    <a:pt x="7754" y="15"/>
                    <a:pt x="7716" y="43"/>
                  </a:cubicBezTo>
                  <a:cubicBezTo>
                    <a:pt x="7645" y="102"/>
                    <a:pt x="7645" y="209"/>
                    <a:pt x="7704" y="281"/>
                  </a:cubicBezTo>
                  <a:cubicBezTo>
                    <a:pt x="8585" y="1281"/>
                    <a:pt x="9062" y="2579"/>
                    <a:pt x="9014" y="3912"/>
                  </a:cubicBezTo>
                  <a:cubicBezTo>
                    <a:pt x="8966" y="5257"/>
                    <a:pt x="8431" y="6520"/>
                    <a:pt x="7478" y="7472"/>
                  </a:cubicBezTo>
                  <a:cubicBezTo>
                    <a:pt x="6526" y="8425"/>
                    <a:pt x="5263" y="8972"/>
                    <a:pt x="3918" y="9008"/>
                  </a:cubicBezTo>
                  <a:cubicBezTo>
                    <a:pt x="3870" y="9009"/>
                    <a:pt x="3823" y="9010"/>
                    <a:pt x="3775" y="9010"/>
                  </a:cubicBezTo>
                  <a:cubicBezTo>
                    <a:pt x="2492" y="9010"/>
                    <a:pt x="1251" y="8548"/>
                    <a:pt x="299" y="7698"/>
                  </a:cubicBezTo>
                  <a:cubicBezTo>
                    <a:pt x="259" y="7670"/>
                    <a:pt x="216" y="7655"/>
                    <a:pt x="175" y="7655"/>
                  </a:cubicBezTo>
                  <a:cubicBezTo>
                    <a:pt x="130" y="7655"/>
                    <a:pt x="86" y="7673"/>
                    <a:pt x="49" y="7710"/>
                  </a:cubicBezTo>
                  <a:cubicBezTo>
                    <a:pt x="1" y="7782"/>
                    <a:pt x="1" y="7889"/>
                    <a:pt x="72" y="7948"/>
                  </a:cubicBezTo>
                  <a:cubicBezTo>
                    <a:pt x="1096" y="8853"/>
                    <a:pt x="2394" y="9353"/>
                    <a:pt x="3763" y="9353"/>
                  </a:cubicBezTo>
                  <a:lnTo>
                    <a:pt x="3930" y="9353"/>
                  </a:lnTo>
                  <a:cubicBezTo>
                    <a:pt x="5359" y="9306"/>
                    <a:pt x="6692" y="8722"/>
                    <a:pt x="7704" y="7710"/>
                  </a:cubicBezTo>
                  <a:cubicBezTo>
                    <a:pt x="8716" y="6698"/>
                    <a:pt x="9300" y="5365"/>
                    <a:pt x="9347" y="3936"/>
                  </a:cubicBezTo>
                  <a:cubicBezTo>
                    <a:pt x="9383" y="2507"/>
                    <a:pt x="8895" y="1126"/>
                    <a:pt x="7954" y="66"/>
                  </a:cubicBezTo>
                  <a:cubicBezTo>
                    <a:pt x="7922" y="21"/>
                    <a:pt x="7879" y="1"/>
                    <a:pt x="7834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2" name="Google Shape;492;p59"/>
          <p:cNvGrpSpPr/>
          <p:nvPr/>
        </p:nvGrpSpPr>
        <p:grpSpPr>
          <a:xfrm>
            <a:off x="837287" y="2138539"/>
            <a:ext cx="698842" cy="693817"/>
            <a:chOff x="1952836" y="3680964"/>
            <a:chExt cx="357720" cy="355148"/>
          </a:xfrm>
        </p:grpSpPr>
        <p:sp>
          <p:nvSpPr>
            <p:cNvPr id="493" name="Google Shape;493;p59"/>
            <p:cNvSpPr/>
            <p:nvPr/>
          </p:nvSpPr>
          <p:spPr>
            <a:xfrm>
              <a:off x="2054166" y="3814144"/>
              <a:ext cx="38233" cy="49188"/>
            </a:xfrm>
            <a:custGeom>
              <a:rect b="b" l="l" r="r" t="t"/>
              <a:pathLst>
                <a:path extrusionOk="0" h="1549" w="1204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203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59"/>
            <p:cNvSpPr/>
            <p:nvPr/>
          </p:nvSpPr>
          <p:spPr>
            <a:xfrm>
              <a:off x="2170992" y="3814144"/>
              <a:ext cx="37852" cy="49188"/>
            </a:xfrm>
            <a:custGeom>
              <a:rect b="b" l="l" r="r" t="t"/>
              <a:pathLst>
                <a:path extrusionOk="0" h="1549" w="1192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59"/>
            <p:cNvSpPr/>
            <p:nvPr/>
          </p:nvSpPr>
          <p:spPr>
            <a:xfrm>
              <a:off x="2070043" y="3908647"/>
              <a:ext cx="122924" cy="33311"/>
            </a:xfrm>
            <a:custGeom>
              <a:rect b="b" l="l" r="r" t="t"/>
              <a:pathLst>
                <a:path extrusionOk="0" h="1049" w="3871">
                  <a:moveTo>
                    <a:pt x="1930" y="1"/>
                  </a:moveTo>
                  <a:cubicBezTo>
                    <a:pt x="1191" y="1"/>
                    <a:pt x="489" y="287"/>
                    <a:pt x="60" y="763"/>
                  </a:cubicBezTo>
                  <a:cubicBezTo>
                    <a:pt x="1" y="822"/>
                    <a:pt x="1" y="930"/>
                    <a:pt x="72" y="1001"/>
                  </a:cubicBezTo>
                  <a:cubicBezTo>
                    <a:pt x="101" y="1029"/>
                    <a:pt x="140" y="1044"/>
                    <a:pt x="181" y="1044"/>
                  </a:cubicBezTo>
                  <a:cubicBezTo>
                    <a:pt x="226" y="1044"/>
                    <a:pt x="273" y="1026"/>
                    <a:pt x="310" y="989"/>
                  </a:cubicBezTo>
                  <a:cubicBezTo>
                    <a:pt x="679" y="584"/>
                    <a:pt x="1299" y="334"/>
                    <a:pt x="1953" y="334"/>
                  </a:cubicBezTo>
                  <a:cubicBezTo>
                    <a:pt x="2596" y="334"/>
                    <a:pt x="3215" y="572"/>
                    <a:pt x="3585" y="989"/>
                  </a:cubicBezTo>
                  <a:cubicBezTo>
                    <a:pt x="3620" y="1013"/>
                    <a:pt x="3656" y="1049"/>
                    <a:pt x="3704" y="1049"/>
                  </a:cubicBezTo>
                  <a:cubicBezTo>
                    <a:pt x="3751" y="1049"/>
                    <a:pt x="3775" y="1037"/>
                    <a:pt x="3811" y="1001"/>
                  </a:cubicBezTo>
                  <a:cubicBezTo>
                    <a:pt x="3870" y="930"/>
                    <a:pt x="3870" y="822"/>
                    <a:pt x="3811" y="763"/>
                  </a:cubicBezTo>
                  <a:cubicBezTo>
                    <a:pt x="3382" y="287"/>
                    <a:pt x="2680" y="1"/>
                    <a:pt x="1930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59"/>
            <p:cNvSpPr/>
            <p:nvPr/>
          </p:nvSpPr>
          <p:spPr>
            <a:xfrm>
              <a:off x="1952836" y="3680964"/>
              <a:ext cx="298338" cy="296528"/>
            </a:xfrm>
            <a:custGeom>
              <a:rect b="b" l="l" r="r" t="t"/>
              <a:pathLst>
                <a:path extrusionOk="0" h="9338" w="9395">
                  <a:moveTo>
                    <a:pt x="5654" y="0"/>
                  </a:moveTo>
                  <a:cubicBezTo>
                    <a:pt x="5591" y="0"/>
                    <a:pt x="5528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48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8" y="323"/>
                    <a:pt x="8120" y="796"/>
                    <a:pt x="9073" y="1634"/>
                  </a:cubicBezTo>
                  <a:cubicBezTo>
                    <a:pt x="9113" y="1663"/>
                    <a:pt x="9156" y="1678"/>
                    <a:pt x="9196" y="1678"/>
                  </a:cubicBezTo>
                  <a:cubicBezTo>
                    <a:pt x="9239" y="1678"/>
                    <a:pt x="9280" y="1660"/>
                    <a:pt x="9312" y="1623"/>
                  </a:cubicBezTo>
                  <a:cubicBezTo>
                    <a:pt x="9395" y="1551"/>
                    <a:pt x="9395" y="1444"/>
                    <a:pt x="9312" y="1384"/>
                  </a:cubicBezTo>
                  <a:cubicBezTo>
                    <a:pt x="8288" y="486"/>
                    <a:pt x="6992" y="0"/>
                    <a:pt x="5654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59"/>
            <p:cNvSpPr/>
            <p:nvPr/>
          </p:nvSpPr>
          <p:spPr>
            <a:xfrm>
              <a:off x="2012217" y="3739075"/>
              <a:ext cx="298338" cy="297036"/>
            </a:xfrm>
            <a:custGeom>
              <a:rect b="b" l="l" r="r" t="t"/>
              <a:pathLst>
                <a:path extrusionOk="0" h="9354" w="9395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56" y="102"/>
                    <a:pt x="7656" y="209"/>
                    <a:pt x="7715" y="281"/>
                  </a:cubicBezTo>
                  <a:cubicBezTo>
                    <a:pt x="8585" y="1281"/>
                    <a:pt x="9073" y="2579"/>
                    <a:pt x="9025" y="3912"/>
                  </a:cubicBezTo>
                  <a:cubicBezTo>
                    <a:pt x="8977" y="5257"/>
                    <a:pt x="8442" y="6520"/>
                    <a:pt x="7489" y="7472"/>
                  </a:cubicBezTo>
                  <a:cubicBezTo>
                    <a:pt x="6537" y="8425"/>
                    <a:pt x="5275" y="8972"/>
                    <a:pt x="3929" y="9008"/>
                  </a:cubicBezTo>
                  <a:cubicBezTo>
                    <a:pt x="3881" y="9009"/>
                    <a:pt x="3834" y="9010"/>
                    <a:pt x="3786" y="9010"/>
                  </a:cubicBezTo>
                  <a:cubicBezTo>
                    <a:pt x="2503" y="9010"/>
                    <a:pt x="1262" y="8548"/>
                    <a:pt x="298" y="7698"/>
                  </a:cubicBezTo>
                  <a:cubicBezTo>
                    <a:pt x="264" y="7670"/>
                    <a:pt x="221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83" y="7948"/>
                  </a:cubicBezTo>
                  <a:cubicBezTo>
                    <a:pt x="1107" y="8853"/>
                    <a:pt x="2405" y="9353"/>
                    <a:pt x="3774" y="9353"/>
                  </a:cubicBezTo>
                  <a:lnTo>
                    <a:pt x="3929" y="9353"/>
                  </a:lnTo>
                  <a:cubicBezTo>
                    <a:pt x="5358" y="9306"/>
                    <a:pt x="6703" y="8722"/>
                    <a:pt x="7715" y="7710"/>
                  </a:cubicBezTo>
                  <a:cubicBezTo>
                    <a:pt x="8727" y="6698"/>
                    <a:pt x="9311" y="5365"/>
                    <a:pt x="9347" y="3936"/>
                  </a:cubicBezTo>
                  <a:cubicBezTo>
                    <a:pt x="9394" y="2507"/>
                    <a:pt x="8906" y="1126"/>
                    <a:pt x="7965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98" name="Google Shape;498;p59"/>
          <p:cNvCxnSpPr>
            <a:endCxn id="467" idx="1"/>
          </p:cNvCxnSpPr>
          <p:nvPr/>
        </p:nvCxnSpPr>
        <p:spPr>
          <a:xfrm flipH="1" rot="10800000">
            <a:off x="3558825" y="1121425"/>
            <a:ext cx="908100" cy="1200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9" name="Google Shape;499;p59"/>
          <p:cNvCxnSpPr/>
          <p:nvPr/>
        </p:nvCxnSpPr>
        <p:spPr>
          <a:xfrm flipH="1" rot="10800000">
            <a:off x="3558875" y="2514000"/>
            <a:ext cx="908100" cy="1200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0" name="Google Shape;500;p59"/>
          <p:cNvCxnSpPr/>
          <p:nvPr/>
        </p:nvCxnSpPr>
        <p:spPr>
          <a:xfrm flipH="1" rot="10800000">
            <a:off x="3558875" y="3864175"/>
            <a:ext cx="908100" cy="1200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0"/>
          <p:cNvSpPr txBox="1"/>
          <p:nvPr>
            <p:ph idx="4294967295" type="title"/>
          </p:nvPr>
        </p:nvSpPr>
        <p:spPr>
          <a:xfrm>
            <a:off x="953250" y="1418700"/>
            <a:ext cx="4852500" cy="23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/>
              <a:t>Most Suitable Model</a:t>
            </a:r>
            <a:endParaRPr sz="6100"/>
          </a:p>
        </p:txBody>
      </p:sp>
      <p:pic>
        <p:nvPicPr>
          <p:cNvPr id="506" name="Google Shape;50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3328" y="551600"/>
            <a:ext cx="3189475" cy="184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 txBox="1"/>
          <p:nvPr/>
        </p:nvSpPr>
        <p:spPr>
          <a:xfrm>
            <a:off x="1509150" y="311125"/>
            <a:ext cx="6125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Problem Formulation</a:t>
            </a:r>
            <a:endParaRPr sz="48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22" name="Google Shape;122;p25"/>
          <p:cNvSpPr txBox="1"/>
          <p:nvPr/>
        </p:nvSpPr>
        <p:spPr>
          <a:xfrm>
            <a:off x="384600" y="2110050"/>
            <a:ext cx="8374800" cy="9234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Text messages omit </a:t>
            </a:r>
            <a:r>
              <a:rPr i="1" lang="en" sz="2400">
                <a:solidFill>
                  <a:srgbClr val="00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tone</a:t>
            </a:r>
            <a:r>
              <a:rPr i="1" lang="en" sz="24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" sz="24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and </a:t>
            </a:r>
            <a:r>
              <a:rPr i="1" lang="en" sz="2400">
                <a:solidFill>
                  <a:srgbClr val="00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emotion</a:t>
            </a:r>
            <a:r>
              <a:rPr lang="en" sz="24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- causing potential </a:t>
            </a:r>
            <a:r>
              <a:rPr lang="en" sz="2400">
                <a:solidFill>
                  <a:srgbClr val="FF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misinterpretation </a:t>
            </a:r>
            <a:r>
              <a:rPr lang="en" sz="24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in the meaning of the text messages.</a:t>
            </a:r>
            <a:endParaRPr sz="2400"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1"/>
          <p:cNvSpPr/>
          <p:nvPr/>
        </p:nvSpPr>
        <p:spPr>
          <a:xfrm>
            <a:off x="663350" y="551100"/>
            <a:ext cx="2500500" cy="9246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1905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2" name="Google Shape;512;p61"/>
          <p:cNvCxnSpPr/>
          <p:nvPr/>
        </p:nvCxnSpPr>
        <p:spPr>
          <a:xfrm>
            <a:off x="5091892" y="965025"/>
            <a:ext cx="12900" cy="3491700"/>
          </a:xfrm>
          <a:prstGeom prst="straightConnector1">
            <a:avLst/>
          </a:prstGeom>
          <a:noFill/>
          <a:ln cap="flat" cmpd="sng" w="19050">
            <a:solidFill>
              <a:srgbClr val="F2F2F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13" name="Google Shape;513;p61"/>
          <p:cNvCxnSpPr/>
          <p:nvPr/>
        </p:nvCxnSpPr>
        <p:spPr>
          <a:xfrm flipH="1" rot="10800000">
            <a:off x="5104902" y="2124665"/>
            <a:ext cx="820500" cy="13500"/>
          </a:xfrm>
          <a:prstGeom prst="straightConnector1">
            <a:avLst/>
          </a:prstGeom>
          <a:noFill/>
          <a:ln cap="flat" cmpd="sng" w="19050">
            <a:solidFill>
              <a:srgbClr val="F2F2F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14" name="Google Shape;514;p61"/>
          <p:cNvCxnSpPr/>
          <p:nvPr/>
        </p:nvCxnSpPr>
        <p:spPr>
          <a:xfrm flipH="1" rot="10800000">
            <a:off x="5104902" y="3020005"/>
            <a:ext cx="820500" cy="13500"/>
          </a:xfrm>
          <a:prstGeom prst="straightConnector1">
            <a:avLst/>
          </a:prstGeom>
          <a:noFill/>
          <a:ln cap="flat" cmpd="sng" w="19050">
            <a:solidFill>
              <a:srgbClr val="F2F2F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15" name="Google Shape;515;p61"/>
          <p:cNvCxnSpPr/>
          <p:nvPr/>
        </p:nvCxnSpPr>
        <p:spPr>
          <a:xfrm flipH="1" rot="10800000">
            <a:off x="5104902" y="3832555"/>
            <a:ext cx="820500" cy="13500"/>
          </a:xfrm>
          <a:prstGeom prst="straightConnector1">
            <a:avLst/>
          </a:prstGeom>
          <a:noFill/>
          <a:ln cap="flat" cmpd="sng" w="19050">
            <a:solidFill>
              <a:srgbClr val="F2F2F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516" name="Google Shape;516;p61"/>
          <p:cNvSpPr/>
          <p:nvPr/>
        </p:nvSpPr>
        <p:spPr>
          <a:xfrm>
            <a:off x="5091892" y="551100"/>
            <a:ext cx="2500500" cy="9246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1905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61"/>
          <p:cNvSpPr txBox="1"/>
          <p:nvPr/>
        </p:nvSpPr>
        <p:spPr>
          <a:xfrm>
            <a:off x="793538" y="604127"/>
            <a:ext cx="2240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2F2F2"/>
                </a:solidFill>
                <a:latin typeface="Rajdhani"/>
                <a:ea typeface="Rajdhani"/>
                <a:cs typeface="Rajdhani"/>
                <a:sym typeface="Rajdhani"/>
              </a:rPr>
              <a:t>LOGISTIC REGRESSION</a:t>
            </a:r>
            <a:endParaRPr sz="150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518" name="Google Shape;518;p61"/>
          <p:cNvSpPr txBox="1"/>
          <p:nvPr/>
        </p:nvSpPr>
        <p:spPr>
          <a:xfrm>
            <a:off x="5196154" y="619341"/>
            <a:ext cx="2292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2F2F2"/>
                </a:solidFill>
                <a:latin typeface="Rajdhani"/>
                <a:ea typeface="Rajdhani"/>
                <a:cs typeface="Rajdhani"/>
                <a:sym typeface="Rajdhani"/>
              </a:rPr>
              <a:t>LINEAR SUPPORT VECTOR MACHINE</a:t>
            </a:r>
            <a:endParaRPr sz="160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519" name="Google Shape;519;p61"/>
          <p:cNvSpPr txBox="1"/>
          <p:nvPr/>
        </p:nvSpPr>
        <p:spPr>
          <a:xfrm>
            <a:off x="1497033" y="2020303"/>
            <a:ext cx="2774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2F2F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Binary </a:t>
            </a:r>
            <a:r>
              <a:rPr b="1" lang="en" sz="1500">
                <a:solidFill>
                  <a:srgbClr val="F2F2F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Prediction</a:t>
            </a:r>
            <a:r>
              <a:rPr b="1" lang="en" sz="1500">
                <a:solidFill>
                  <a:srgbClr val="F2F2F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endParaRPr b="1" sz="1500">
              <a:solidFill>
                <a:srgbClr val="F2F2F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520" name="Google Shape;520;p61"/>
          <p:cNvSpPr txBox="1"/>
          <p:nvPr/>
        </p:nvSpPr>
        <p:spPr>
          <a:xfrm>
            <a:off x="1496983" y="2831750"/>
            <a:ext cx="2774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2F2F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For example: Most likely to get diabetes</a:t>
            </a:r>
            <a:endParaRPr b="1">
              <a:solidFill>
                <a:srgbClr val="F2F2F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521" name="Google Shape;521;p61"/>
          <p:cNvSpPr txBox="1"/>
          <p:nvPr/>
        </p:nvSpPr>
        <p:spPr>
          <a:xfrm>
            <a:off x="1496983" y="3738721"/>
            <a:ext cx="2774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2F2F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Works with Independent variables</a:t>
            </a:r>
            <a:endParaRPr b="1" sz="1500">
              <a:solidFill>
                <a:srgbClr val="F2F2F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522" name="Google Shape;522;p61"/>
          <p:cNvSpPr txBox="1"/>
          <p:nvPr/>
        </p:nvSpPr>
        <p:spPr>
          <a:xfrm>
            <a:off x="6025710" y="3520792"/>
            <a:ext cx="2713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2F2F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Works with unstructured data and semi-structured data</a:t>
            </a:r>
            <a:endParaRPr b="1">
              <a:solidFill>
                <a:srgbClr val="F2F2F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523" name="Google Shape;523;p61"/>
          <p:cNvSpPr txBox="1"/>
          <p:nvPr/>
        </p:nvSpPr>
        <p:spPr>
          <a:xfrm>
            <a:off x="6025700" y="2780594"/>
            <a:ext cx="2713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2F2F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For example: Image Classification</a:t>
            </a:r>
            <a:endParaRPr b="1">
              <a:solidFill>
                <a:srgbClr val="F2F2F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524" name="Google Shape;524;p61"/>
          <p:cNvSpPr txBox="1"/>
          <p:nvPr/>
        </p:nvSpPr>
        <p:spPr>
          <a:xfrm>
            <a:off x="5925501" y="1920402"/>
            <a:ext cx="2774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2F2F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Multi-Class Prediction</a:t>
            </a:r>
            <a:endParaRPr b="1" sz="1500">
              <a:solidFill>
                <a:srgbClr val="F2F2F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cxnSp>
        <p:nvCxnSpPr>
          <p:cNvPr id="525" name="Google Shape;525;p61"/>
          <p:cNvCxnSpPr/>
          <p:nvPr/>
        </p:nvCxnSpPr>
        <p:spPr>
          <a:xfrm>
            <a:off x="663350" y="1061650"/>
            <a:ext cx="12900" cy="3491700"/>
          </a:xfrm>
          <a:prstGeom prst="straightConnector1">
            <a:avLst/>
          </a:prstGeom>
          <a:noFill/>
          <a:ln cap="flat" cmpd="sng" w="19050">
            <a:solidFill>
              <a:srgbClr val="F2F2F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26" name="Google Shape;526;p61"/>
          <p:cNvCxnSpPr/>
          <p:nvPr/>
        </p:nvCxnSpPr>
        <p:spPr>
          <a:xfrm flipH="1" rot="10800000">
            <a:off x="676359" y="2221291"/>
            <a:ext cx="820500" cy="13500"/>
          </a:xfrm>
          <a:prstGeom prst="straightConnector1">
            <a:avLst/>
          </a:prstGeom>
          <a:noFill/>
          <a:ln cap="flat" cmpd="sng" w="19050">
            <a:solidFill>
              <a:srgbClr val="F2F2F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27" name="Google Shape;527;p61"/>
          <p:cNvCxnSpPr/>
          <p:nvPr/>
        </p:nvCxnSpPr>
        <p:spPr>
          <a:xfrm flipH="1" rot="10800000">
            <a:off x="676359" y="3116630"/>
            <a:ext cx="820500" cy="13500"/>
          </a:xfrm>
          <a:prstGeom prst="straightConnector1">
            <a:avLst/>
          </a:prstGeom>
          <a:noFill/>
          <a:ln cap="flat" cmpd="sng" w="19050">
            <a:solidFill>
              <a:srgbClr val="F2F2F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28" name="Google Shape;528;p61"/>
          <p:cNvCxnSpPr/>
          <p:nvPr/>
        </p:nvCxnSpPr>
        <p:spPr>
          <a:xfrm flipH="1" rot="10800000">
            <a:off x="676359" y="3929180"/>
            <a:ext cx="820500" cy="13500"/>
          </a:xfrm>
          <a:prstGeom prst="straightConnector1">
            <a:avLst/>
          </a:prstGeom>
          <a:noFill/>
          <a:ln cap="flat" cmpd="sng" w="19050">
            <a:solidFill>
              <a:srgbClr val="F2F2F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2"/>
          <p:cNvSpPr txBox="1"/>
          <p:nvPr>
            <p:ph idx="4294967295" type="title"/>
          </p:nvPr>
        </p:nvSpPr>
        <p:spPr>
          <a:xfrm>
            <a:off x="953250" y="1418700"/>
            <a:ext cx="3927300" cy="23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/>
              <a:t>Model Testing</a:t>
            </a:r>
            <a:endParaRPr sz="6100"/>
          </a:p>
        </p:txBody>
      </p:sp>
      <p:pic>
        <p:nvPicPr>
          <p:cNvPr id="534" name="Google Shape;53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3328" y="551600"/>
            <a:ext cx="3189475" cy="184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3"/>
          <p:cNvSpPr txBox="1"/>
          <p:nvPr>
            <p:ph type="title"/>
          </p:nvPr>
        </p:nvSpPr>
        <p:spPr>
          <a:xfrm>
            <a:off x="3133050" y="321725"/>
            <a:ext cx="2877900" cy="8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Results</a:t>
            </a:r>
            <a:endParaRPr sz="5500"/>
          </a:p>
        </p:txBody>
      </p:sp>
      <p:pic>
        <p:nvPicPr>
          <p:cNvPr id="540" name="Google Shape;540;p63"/>
          <p:cNvPicPr preferRelativeResize="0"/>
          <p:nvPr/>
        </p:nvPicPr>
        <p:blipFill rotWithShape="1">
          <a:blip r:embed="rId3">
            <a:alphaModFix/>
          </a:blip>
          <a:srcRect b="0" l="0" r="24000" t="0"/>
          <a:stretch/>
        </p:blipFill>
        <p:spPr>
          <a:xfrm>
            <a:off x="4277825" y="1694450"/>
            <a:ext cx="4112375" cy="2536850"/>
          </a:xfrm>
          <a:prstGeom prst="rect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1" name="Google Shape;541;p63"/>
          <p:cNvSpPr/>
          <p:nvPr/>
        </p:nvSpPr>
        <p:spPr>
          <a:xfrm rot="353">
            <a:off x="753787" y="2283425"/>
            <a:ext cx="2921100" cy="10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2F2F2"/>
                </a:solidFill>
                <a:latin typeface="Rajdhani"/>
                <a:ea typeface="Rajdhani"/>
                <a:cs typeface="Rajdhani"/>
                <a:sym typeface="Rajdhani"/>
              </a:rPr>
              <a:t>LINEAR SUPPORT VECTOR MACHINE</a:t>
            </a:r>
            <a:endParaRPr b="1" sz="2800">
              <a:solidFill>
                <a:srgbClr val="F2F2F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4"/>
          <p:cNvSpPr txBox="1"/>
          <p:nvPr>
            <p:ph type="title"/>
          </p:nvPr>
        </p:nvSpPr>
        <p:spPr>
          <a:xfrm>
            <a:off x="501438" y="706500"/>
            <a:ext cx="4247400" cy="3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Application</a:t>
            </a:r>
            <a:endParaRPr sz="6400"/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300">
                <a:latin typeface="Rajdhani Medium"/>
                <a:ea typeface="Rajdhani Medium"/>
                <a:cs typeface="Rajdhani Medium"/>
                <a:sym typeface="Rajdhani Medium"/>
              </a:rPr>
              <a:t>Text-to-Emotion Classifier App</a:t>
            </a:r>
            <a:endParaRPr b="0" sz="3300"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  <p:sp>
        <p:nvSpPr>
          <p:cNvPr id="547" name="Google Shape;547;p64"/>
          <p:cNvSpPr txBox="1"/>
          <p:nvPr>
            <p:ph idx="1" type="subTitle"/>
          </p:nvPr>
        </p:nvSpPr>
        <p:spPr>
          <a:xfrm>
            <a:off x="5133438" y="3025200"/>
            <a:ext cx="2583300" cy="5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"/>
                <a:ea typeface="Fira Sans Condensed"/>
                <a:cs typeface="Fira Sans Condensed"/>
                <a:sym typeface="Fira Sans Condensed"/>
              </a:rPr>
              <a:t>Product Presentation</a:t>
            </a:r>
            <a:endParaRPr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548" name="Google Shape;548;p64"/>
          <p:cNvSpPr txBox="1"/>
          <p:nvPr>
            <p:ph idx="2" type="title"/>
          </p:nvPr>
        </p:nvSpPr>
        <p:spPr>
          <a:xfrm>
            <a:off x="5064863" y="735775"/>
            <a:ext cx="2192400" cy="18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549" name="Google Shape;549;p64"/>
          <p:cNvCxnSpPr/>
          <p:nvPr/>
        </p:nvCxnSpPr>
        <p:spPr>
          <a:xfrm flipH="1" rot="10800000">
            <a:off x="5216863" y="2846300"/>
            <a:ext cx="3425700" cy="21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550" name="Google Shape;550;p64"/>
          <p:cNvPicPr preferRelativeResize="0"/>
          <p:nvPr/>
        </p:nvPicPr>
        <p:blipFill>
          <a:blip r:embed="rId4">
            <a:alphaModFix amt="61000"/>
          </a:blip>
          <a:stretch>
            <a:fillRect/>
          </a:stretch>
        </p:blipFill>
        <p:spPr>
          <a:xfrm>
            <a:off x="0" y="4100075"/>
            <a:ext cx="9143999" cy="10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2988" y="1226775"/>
            <a:ext cx="4498051" cy="2206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6" name="Google Shape;556;p65"/>
          <p:cNvGrpSpPr/>
          <p:nvPr/>
        </p:nvGrpSpPr>
        <p:grpSpPr>
          <a:xfrm>
            <a:off x="2147642" y="1097432"/>
            <a:ext cx="4848723" cy="2948641"/>
            <a:chOff x="3578510" y="1419647"/>
            <a:chExt cx="4021500" cy="3062887"/>
          </a:xfrm>
        </p:grpSpPr>
        <p:sp>
          <p:nvSpPr>
            <p:cNvPr id="557" name="Google Shape;557;p65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cap="flat" cmpd="sng" w="38100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65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fmla="val 3857" name="adj"/>
              </a:avLst>
            </a:prstGeom>
            <a:noFill/>
            <a:ln cap="flat" cmpd="sng" w="38100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9" name="Google Shape;559;p65"/>
            <p:cNvGrpSpPr/>
            <p:nvPr/>
          </p:nvGrpSpPr>
          <p:grpSpPr>
            <a:xfrm>
              <a:off x="3605853" y="1447364"/>
              <a:ext cx="3966900" cy="3035170"/>
              <a:chOff x="3605853" y="1447364"/>
              <a:chExt cx="3966900" cy="3035170"/>
            </a:xfrm>
          </p:grpSpPr>
          <p:sp>
            <p:nvSpPr>
              <p:cNvPr id="560" name="Google Shape;560;p65"/>
              <p:cNvSpPr/>
              <p:nvPr/>
            </p:nvSpPr>
            <p:spPr>
              <a:xfrm>
                <a:off x="3605853" y="1447364"/>
                <a:ext cx="3966900" cy="2488800"/>
              </a:xfrm>
              <a:prstGeom prst="roundRect">
                <a:avLst>
                  <a:gd fmla="val 3282" name="adj"/>
                </a:avLst>
              </a:prstGeom>
              <a:noFill/>
              <a:ln cap="flat" cmpd="sng" w="38100">
                <a:solidFill>
                  <a:srgbClr val="9E9E9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65"/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rect b="b" l="l" r="r" t="t"/>
                <a:pathLst>
                  <a:path extrusionOk="0" h="24926" w="65999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cap="flat" cmpd="sng" w="38100">
                <a:solidFill>
                  <a:srgbClr val="9E9E9E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cxnSp>
          <p:nvCxnSpPr>
            <p:cNvPr id="562" name="Google Shape;562;p65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cap="flat" cmpd="sng" w="38100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6"/>
          <p:cNvSpPr txBox="1"/>
          <p:nvPr>
            <p:ph type="title"/>
          </p:nvPr>
        </p:nvSpPr>
        <p:spPr>
          <a:xfrm>
            <a:off x="501438" y="706500"/>
            <a:ext cx="4247400" cy="3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Final Thoughts</a:t>
            </a:r>
            <a:endParaRPr b="0" sz="3300"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  <p:sp>
        <p:nvSpPr>
          <p:cNvPr id="568" name="Google Shape;568;p66"/>
          <p:cNvSpPr txBox="1"/>
          <p:nvPr>
            <p:ph idx="1" type="subTitle"/>
          </p:nvPr>
        </p:nvSpPr>
        <p:spPr>
          <a:xfrm>
            <a:off x="5133438" y="3025200"/>
            <a:ext cx="2583300" cy="5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"/>
                <a:ea typeface="Fira Sans Condensed"/>
                <a:cs typeface="Fira Sans Condensed"/>
                <a:sym typeface="Fira Sans Condensed"/>
              </a:rPr>
              <a:t>What we learnt &amp; what’s next?</a:t>
            </a:r>
            <a:endParaRPr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569" name="Google Shape;569;p66"/>
          <p:cNvSpPr txBox="1"/>
          <p:nvPr>
            <p:ph idx="2" type="title"/>
          </p:nvPr>
        </p:nvSpPr>
        <p:spPr>
          <a:xfrm>
            <a:off x="5064863" y="735775"/>
            <a:ext cx="2192400" cy="18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570" name="Google Shape;570;p66"/>
          <p:cNvCxnSpPr/>
          <p:nvPr/>
        </p:nvCxnSpPr>
        <p:spPr>
          <a:xfrm flipH="1" rot="10800000">
            <a:off x="5216863" y="2846300"/>
            <a:ext cx="3425700" cy="21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7"/>
          <p:cNvSpPr txBox="1"/>
          <p:nvPr>
            <p:ph type="title"/>
          </p:nvPr>
        </p:nvSpPr>
        <p:spPr>
          <a:xfrm>
            <a:off x="586300" y="101300"/>
            <a:ext cx="8145000" cy="13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/>
              <a:t>Learning Outcomes</a:t>
            </a:r>
            <a:endParaRPr sz="6500"/>
          </a:p>
        </p:txBody>
      </p:sp>
      <p:sp>
        <p:nvSpPr>
          <p:cNvPr id="576" name="Google Shape;576;p67"/>
          <p:cNvSpPr txBox="1"/>
          <p:nvPr/>
        </p:nvSpPr>
        <p:spPr>
          <a:xfrm>
            <a:off x="858100" y="1541775"/>
            <a:ext cx="7873200" cy="30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Fira Sans Condensed"/>
              <a:buChar char="●"/>
            </a:pPr>
            <a:r>
              <a:rPr lang="en" sz="1500">
                <a:solidFill>
                  <a:srgbClr val="F2F2F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Perform Exploratory Data Analysis on unstructured data (texts) using </a:t>
            </a:r>
            <a:r>
              <a:rPr lang="en" sz="1500">
                <a:solidFill>
                  <a:srgbClr val="00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Word Cloud</a:t>
            </a:r>
            <a:r>
              <a:rPr lang="en" sz="1500">
                <a:solidFill>
                  <a:srgbClr val="F2F2F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.</a:t>
            </a:r>
            <a:endParaRPr sz="1500">
              <a:solidFill>
                <a:srgbClr val="F2F2F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Fira Sans Condensed"/>
              <a:buChar char="●"/>
            </a:pPr>
            <a:r>
              <a:rPr lang="en" sz="1500">
                <a:solidFill>
                  <a:srgbClr val="F2F2F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Concepts about </a:t>
            </a:r>
            <a:r>
              <a:rPr lang="en" sz="1500">
                <a:solidFill>
                  <a:srgbClr val="00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Recall, Precision &amp; F1-score</a:t>
            </a:r>
            <a:r>
              <a:rPr lang="en" sz="1500">
                <a:solidFill>
                  <a:srgbClr val="F2F2F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.</a:t>
            </a:r>
            <a:endParaRPr sz="1500">
              <a:solidFill>
                <a:srgbClr val="F2F2F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Fira Sans Condensed"/>
              <a:buChar char="●"/>
            </a:pPr>
            <a:r>
              <a:rPr lang="en" sz="1500">
                <a:solidFill>
                  <a:srgbClr val="00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Logistic Regression</a:t>
            </a:r>
            <a:r>
              <a:rPr lang="en" sz="1500">
                <a:solidFill>
                  <a:srgbClr val="F2F2F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, </a:t>
            </a:r>
            <a:r>
              <a:rPr lang="en" sz="1500">
                <a:solidFill>
                  <a:srgbClr val="00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Linear Support Vector Machine</a:t>
            </a:r>
            <a:r>
              <a:rPr lang="en" sz="1500">
                <a:solidFill>
                  <a:srgbClr val="F2F2F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&amp; </a:t>
            </a:r>
            <a:r>
              <a:rPr lang="en" sz="1500">
                <a:solidFill>
                  <a:srgbClr val="00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Naive Bayes Algorithm</a:t>
            </a:r>
            <a:r>
              <a:rPr lang="en" sz="1500">
                <a:solidFill>
                  <a:srgbClr val="F2F2F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implementation </a:t>
            </a:r>
            <a:endParaRPr sz="1500">
              <a:solidFill>
                <a:srgbClr val="F2F2F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2F2F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in Machine Learning.</a:t>
            </a:r>
            <a:endParaRPr sz="1500">
              <a:solidFill>
                <a:srgbClr val="F2F2F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Fira Sans Condensed"/>
              <a:buChar char="●"/>
            </a:pPr>
            <a:r>
              <a:rPr lang="en" sz="1500">
                <a:solidFill>
                  <a:srgbClr val="F2F2F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Implementation of </a:t>
            </a:r>
            <a:r>
              <a:rPr lang="en" sz="1500">
                <a:solidFill>
                  <a:srgbClr val="00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Cross-Validation Check</a:t>
            </a:r>
            <a:r>
              <a:rPr lang="en" sz="1500">
                <a:solidFill>
                  <a:srgbClr val="F2F2F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.</a:t>
            </a:r>
            <a:endParaRPr sz="1500">
              <a:solidFill>
                <a:srgbClr val="F2F2F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Fira Sans Condensed"/>
              <a:buChar char="●"/>
            </a:pPr>
            <a:r>
              <a:rPr lang="en" sz="1500">
                <a:solidFill>
                  <a:srgbClr val="F2F2F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Implementation of an application's graphical user interface using </a:t>
            </a:r>
            <a:r>
              <a:rPr lang="en" sz="1500">
                <a:solidFill>
                  <a:srgbClr val="00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Streamlit</a:t>
            </a:r>
            <a:r>
              <a:rPr lang="en" sz="1500">
                <a:solidFill>
                  <a:srgbClr val="F2F2F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.</a:t>
            </a:r>
            <a:endParaRPr sz="1500">
              <a:solidFill>
                <a:srgbClr val="F2F2F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Fira Sans Condensed"/>
              <a:buChar char="●"/>
            </a:pPr>
            <a:r>
              <a:rPr lang="en" sz="1500">
                <a:solidFill>
                  <a:srgbClr val="F2F2F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Elementary </a:t>
            </a:r>
            <a:r>
              <a:rPr lang="en" sz="1500">
                <a:solidFill>
                  <a:srgbClr val="00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Object-Oriented Programming</a:t>
            </a:r>
            <a:r>
              <a:rPr lang="en" sz="1500">
                <a:solidFill>
                  <a:srgbClr val="F2F2F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during the standardization of functions &amp; classes.</a:t>
            </a:r>
            <a:endParaRPr sz="1500">
              <a:solidFill>
                <a:srgbClr val="F2F2F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Fira Sans Condensed"/>
              <a:buChar char="●"/>
            </a:pPr>
            <a:r>
              <a:rPr lang="en" sz="1500">
                <a:solidFill>
                  <a:srgbClr val="F2F2F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Introduction to </a:t>
            </a:r>
            <a:r>
              <a:rPr lang="en" sz="1500">
                <a:solidFill>
                  <a:srgbClr val="00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documentation writing</a:t>
            </a:r>
            <a:r>
              <a:rPr lang="en" sz="1500">
                <a:solidFill>
                  <a:srgbClr val="F2F2F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.</a:t>
            </a:r>
            <a:endParaRPr sz="1500">
              <a:solidFill>
                <a:srgbClr val="F2F2F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Fira Sans Condensed"/>
              <a:buChar char="●"/>
            </a:pPr>
            <a:r>
              <a:rPr lang="en" sz="1500">
                <a:solidFill>
                  <a:srgbClr val="F2F2F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Collaboration using </a:t>
            </a:r>
            <a:r>
              <a:rPr lang="en" sz="1500">
                <a:solidFill>
                  <a:srgbClr val="00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GitHub</a:t>
            </a:r>
            <a:r>
              <a:rPr lang="en" sz="1500">
                <a:solidFill>
                  <a:srgbClr val="57606A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.</a:t>
            </a:r>
            <a:endParaRPr sz="1700">
              <a:solidFill>
                <a:srgbClr val="57606A"/>
              </a:solidFill>
              <a:highlight>
                <a:srgbClr val="FFFFFF"/>
              </a:highlight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8"/>
          <p:cNvSpPr txBox="1"/>
          <p:nvPr/>
        </p:nvSpPr>
        <p:spPr>
          <a:xfrm>
            <a:off x="1046025" y="178900"/>
            <a:ext cx="72756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What’s Next?</a:t>
            </a:r>
            <a:endParaRPr b="1" sz="65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582" name="Google Shape;582;p68"/>
          <p:cNvSpPr/>
          <p:nvPr/>
        </p:nvSpPr>
        <p:spPr>
          <a:xfrm>
            <a:off x="342900" y="1766675"/>
            <a:ext cx="2281200" cy="22812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57163" rotWithShape="0" algn="bl" dir="5400000" dist="2000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Sentimental analysis of customer review</a:t>
            </a:r>
            <a:endParaRPr sz="1500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583" name="Google Shape;583;p68"/>
          <p:cNvSpPr/>
          <p:nvPr/>
        </p:nvSpPr>
        <p:spPr>
          <a:xfrm>
            <a:off x="3438838" y="1766675"/>
            <a:ext cx="2281200" cy="22812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57163" rotWithShape="0" algn="bl" dir="5400000" dist="2000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Sentimental analysis of movie ratings</a:t>
            </a:r>
            <a:endParaRPr sz="1500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584" name="Google Shape;584;p68"/>
          <p:cNvSpPr/>
          <p:nvPr/>
        </p:nvSpPr>
        <p:spPr>
          <a:xfrm>
            <a:off x="6534800" y="1766675"/>
            <a:ext cx="2281200" cy="22812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57163" rotWithShape="0" algn="bl" dir="5400000" dist="2000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Online dating profile matching algorithm fine-tuning</a:t>
            </a:r>
            <a:endParaRPr sz="1500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9"/>
          <p:cNvSpPr txBox="1"/>
          <p:nvPr>
            <p:ph type="title"/>
          </p:nvPr>
        </p:nvSpPr>
        <p:spPr>
          <a:xfrm>
            <a:off x="436825" y="1706850"/>
            <a:ext cx="2759700" cy="17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/>
              <a:t>Th</a:t>
            </a:r>
            <a:r>
              <a:rPr lang="en" sz="6500">
                <a:solidFill>
                  <a:srgbClr val="1E1E1E"/>
                </a:solidFill>
              </a:rPr>
              <a:t>a</a:t>
            </a:r>
            <a:r>
              <a:rPr lang="en" sz="6500"/>
              <a:t>nk Y</a:t>
            </a:r>
            <a:r>
              <a:rPr lang="en" sz="6500">
                <a:solidFill>
                  <a:schemeClr val="dk1"/>
                </a:solidFill>
              </a:rPr>
              <a:t>o</a:t>
            </a:r>
            <a:r>
              <a:rPr lang="en" sz="6500"/>
              <a:t>u!!!</a:t>
            </a:r>
            <a:endParaRPr sz="6500"/>
          </a:p>
        </p:txBody>
      </p:sp>
      <p:sp>
        <p:nvSpPr>
          <p:cNvPr id="590" name="Google Shape;590;p69"/>
          <p:cNvSpPr txBox="1"/>
          <p:nvPr/>
        </p:nvSpPr>
        <p:spPr>
          <a:xfrm>
            <a:off x="4286250" y="940200"/>
            <a:ext cx="41895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Lee Juin (U2120621A):</a:t>
            </a:r>
            <a:endParaRPr sz="2500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	</a:t>
            </a:r>
            <a:r>
              <a:rPr i="1" lang="en" sz="2500">
                <a:solidFill>
                  <a:srgbClr val="00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Codes</a:t>
            </a:r>
            <a:endParaRPr sz="2500">
              <a:solidFill>
                <a:srgbClr val="00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0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Lee Ci Hui (U2123083J):</a:t>
            </a:r>
            <a:endParaRPr sz="2500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	</a:t>
            </a:r>
            <a:r>
              <a:rPr i="1" lang="en" sz="2500">
                <a:solidFill>
                  <a:srgbClr val="00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Application </a:t>
            </a:r>
            <a:endParaRPr i="1" sz="2500">
              <a:solidFill>
                <a:srgbClr val="00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Kassim Malaysia (U2122696C):</a:t>
            </a:r>
            <a:endParaRPr sz="2500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	</a:t>
            </a:r>
            <a:r>
              <a:rPr i="1" lang="en" sz="2500">
                <a:solidFill>
                  <a:srgbClr val="00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Scripts &amp; Slides</a:t>
            </a:r>
            <a:endParaRPr i="1" sz="2500">
              <a:solidFill>
                <a:srgbClr val="00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591" name="Google Shape;59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625" y="2199050"/>
            <a:ext cx="424900" cy="4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5388" y="3041350"/>
            <a:ext cx="857125" cy="58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0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References</a:t>
            </a:r>
            <a:endParaRPr sz="3600"/>
          </a:p>
        </p:txBody>
      </p:sp>
      <p:sp>
        <p:nvSpPr>
          <p:cNvPr id="598" name="Google Shape;598;p70"/>
          <p:cNvSpPr txBox="1"/>
          <p:nvPr/>
        </p:nvSpPr>
        <p:spPr>
          <a:xfrm>
            <a:off x="720100" y="1411825"/>
            <a:ext cx="7217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2F2F2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Lenhart A. (2015). </a:t>
            </a:r>
            <a:r>
              <a:rPr i="1" lang="en" sz="1500">
                <a:solidFill>
                  <a:srgbClr val="F2F2F2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Teens, social media &amp; technology overview 2015</a:t>
            </a:r>
            <a:r>
              <a:rPr lang="en" sz="1500">
                <a:solidFill>
                  <a:srgbClr val="F2F2F2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. Retrieved April 28, 2015, from </a:t>
            </a:r>
            <a:r>
              <a:rPr lang="en" sz="1500" u="sng">
                <a:solidFill>
                  <a:srgbClr val="F2F2F2"/>
                </a:solidFill>
                <a:latin typeface="Rajdhani Medium"/>
                <a:ea typeface="Rajdhani Medium"/>
                <a:cs typeface="Rajdhani Medium"/>
                <a:sym typeface="Rajdhani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http://www.pewinternet.org/2015/04/09/teens-social-mediatechnology-2015/</a:t>
            </a:r>
            <a:r>
              <a:rPr lang="en" sz="1500">
                <a:solidFill>
                  <a:srgbClr val="F2F2F2"/>
                </a:solidFill>
                <a:highlight>
                  <a:srgbClr val="FFFFFF"/>
                </a:highlight>
                <a:latin typeface="Rajdhani Medium"/>
                <a:ea typeface="Rajdhani Medium"/>
                <a:cs typeface="Rajdhani Medium"/>
                <a:sym typeface="Rajdhani Medium"/>
              </a:rPr>
              <a:t> </a:t>
            </a:r>
            <a:endParaRPr>
              <a:solidFill>
                <a:srgbClr val="F2F2F2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 txBox="1"/>
          <p:nvPr/>
        </p:nvSpPr>
        <p:spPr>
          <a:xfrm>
            <a:off x="2336550" y="319625"/>
            <a:ext cx="4470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Dataset</a:t>
            </a:r>
            <a:endParaRPr sz="48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28" name="Google Shape;128;p26"/>
          <p:cNvSpPr txBox="1"/>
          <p:nvPr/>
        </p:nvSpPr>
        <p:spPr>
          <a:xfrm>
            <a:off x="428250" y="3444550"/>
            <a:ext cx="82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F0F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Source: </a:t>
            </a:r>
            <a:r>
              <a:rPr lang="en" u="sng">
                <a:solidFill>
                  <a:srgbClr val="EEF0F2"/>
                </a:solid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https://www.kaggle.com/praveengovi/emotions-dataset-for-nlp</a:t>
            </a:r>
            <a:r>
              <a:rPr lang="en" u="sng">
                <a:solidFill>
                  <a:srgbClr val="EEF0F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by Praveen</a:t>
            </a:r>
            <a:endParaRPr>
              <a:solidFill>
                <a:srgbClr val="EEF0F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129" name="Google Shape;12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8813" y="1904900"/>
            <a:ext cx="6946374" cy="13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 txBox="1"/>
          <p:nvPr>
            <p:ph type="title"/>
          </p:nvPr>
        </p:nvSpPr>
        <p:spPr>
          <a:xfrm>
            <a:off x="619975" y="560250"/>
            <a:ext cx="4184100" cy="3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Preparation</a:t>
            </a:r>
            <a:endParaRPr/>
          </a:p>
        </p:txBody>
      </p:sp>
      <p:sp>
        <p:nvSpPr>
          <p:cNvPr id="135" name="Google Shape;135;p27"/>
          <p:cNvSpPr txBox="1"/>
          <p:nvPr>
            <p:ph idx="1" type="subTitle"/>
          </p:nvPr>
        </p:nvSpPr>
        <p:spPr>
          <a:xfrm>
            <a:off x="5014900" y="2878950"/>
            <a:ext cx="3387900" cy="5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"/>
                <a:ea typeface="Fira Sans Condensed"/>
                <a:cs typeface="Fira Sans Condensed"/>
                <a:sym typeface="Fira Sans Condensed"/>
              </a:rPr>
              <a:t>Preliminary insights &amp; data cleaning</a:t>
            </a:r>
            <a:endParaRPr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36" name="Google Shape;136;p27"/>
          <p:cNvSpPr txBox="1"/>
          <p:nvPr>
            <p:ph idx="2" type="title"/>
          </p:nvPr>
        </p:nvSpPr>
        <p:spPr>
          <a:xfrm>
            <a:off x="4946320" y="589525"/>
            <a:ext cx="2026800" cy="18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37" name="Google Shape;137;p27"/>
          <p:cNvCxnSpPr/>
          <p:nvPr/>
        </p:nvCxnSpPr>
        <p:spPr>
          <a:xfrm flipH="1" rot="10800000">
            <a:off x="5098325" y="2700050"/>
            <a:ext cx="3425700" cy="21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138" name="Google Shape;138;p27"/>
          <p:cNvPicPr preferRelativeResize="0"/>
          <p:nvPr/>
        </p:nvPicPr>
        <p:blipFill rotWithShape="1">
          <a:blip r:embed="rId4">
            <a:alphaModFix amt="65000"/>
          </a:blip>
          <a:srcRect b="8857" l="0" r="0" t="10328"/>
          <a:stretch/>
        </p:blipFill>
        <p:spPr>
          <a:xfrm>
            <a:off x="0" y="4074435"/>
            <a:ext cx="9144000" cy="1069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Data Description of Train Dataset</a:t>
            </a:r>
            <a:endParaRPr sz="3600"/>
          </a:p>
        </p:txBody>
      </p:sp>
      <p:graphicFrame>
        <p:nvGraphicFramePr>
          <p:cNvPr id="144" name="Google Shape;144;p28"/>
          <p:cNvGraphicFramePr/>
          <p:nvPr/>
        </p:nvGraphicFramePr>
        <p:xfrm>
          <a:off x="1254413" y="1838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{D288B544-3FBE-4E90-BCCF-597D3B7566EE}</a:tableStyleId>
              </a:tblPr>
              <a:tblGrid>
                <a:gridCol w="905500"/>
                <a:gridCol w="4605600"/>
                <a:gridCol w="1124050"/>
              </a:tblGrid>
              <a:tr h="434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 anchor="ctr">
                    <a:lnL cap="flat" cmpd="sng" w="19050">
                      <a:solidFill>
                        <a:srgbClr val="C9DAF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9DAF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9DAF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9DAF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50">
                          <a:solidFill>
                            <a:srgbClr val="FFFFFF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text</a:t>
                      </a:r>
                      <a:endParaRPr sz="1550">
                        <a:solidFill>
                          <a:srgbClr val="FFFFFF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 anchor="ctr">
                    <a:lnL cap="flat" cmpd="sng" w="19050">
                      <a:solidFill>
                        <a:srgbClr val="C9DAF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9DAF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9DAF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9DAF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50">
                          <a:solidFill>
                            <a:srgbClr val="FFFFFF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emotion</a:t>
                      </a:r>
                      <a:endParaRPr sz="1550">
                        <a:solidFill>
                          <a:srgbClr val="FFFFFF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 anchor="ctr">
                    <a:lnL cap="flat" cmpd="sng" w="19050">
                      <a:solidFill>
                        <a:srgbClr val="C9DAF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9DAF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9DAF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9DAF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</a:tr>
              <a:tr h="3806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solidFill>
                            <a:srgbClr val="FFFFFF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count</a:t>
                      </a:r>
                      <a:endParaRPr sz="1150">
                        <a:solidFill>
                          <a:srgbClr val="FFFFFF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 anchor="ctr">
                    <a:lnL cap="flat" cmpd="sng" w="19050">
                      <a:solidFill>
                        <a:srgbClr val="C9DAF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9DAF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9DAF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9DAF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solidFill>
                            <a:srgbClr val="FFFFFF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16000</a:t>
                      </a:r>
                      <a:endParaRPr sz="1150">
                        <a:solidFill>
                          <a:srgbClr val="FFFFFF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 anchor="ctr">
                    <a:lnL cap="flat" cmpd="sng" w="19050">
                      <a:solidFill>
                        <a:srgbClr val="C9DAF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9DAF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9DAF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9DAF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solidFill>
                            <a:srgbClr val="FFFFFF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16000</a:t>
                      </a:r>
                      <a:endParaRPr sz="1150">
                        <a:solidFill>
                          <a:srgbClr val="FFFFFF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 anchor="ctr">
                    <a:lnL cap="flat" cmpd="sng" w="19050">
                      <a:solidFill>
                        <a:srgbClr val="C9DAF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9DAF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9DAF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9DAF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</a:tr>
              <a:tr h="5352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solidFill>
                            <a:srgbClr val="FFFFFF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unique</a:t>
                      </a:r>
                      <a:endParaRPr sz="1150">
                        <a:solidFill>
                          <a:srgbClr val="FFFFFF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 anchor="ctr">
                    <a:lnL cap="flat" cmpd="sng" w="19050">
                      <a:solidFill>
                        <a:srgbClr val="C9DAF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9DAF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9DAF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9DAF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solidFill>
                            <a:srgbClr val="FFFFFF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15969</a:t>
                      </a:r>
                      <a:endParaRPr sz="1150">
                        <a:solidFill>
                          <a:srgbClr val="FFFFFF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 anchor="ctr">
                    <a:lnL cap="flat" cmpd="sng" w="19050">
                      <a:solidFill>
                        <a:srgbClr val="C9DAF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9DAF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9DAF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9DAF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solidFill>
                            <a:srgbClr val="FFFFFF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6</a:t>
                      </a:r>
                      <a:endParaRPr sz="1150">
                        <a:solidFill>
                          <a:srgbClr val="FFFFFF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 anchor="ctr">
                    <a:lnL cap="flat" cmpd="sng" w="19050">
                      <a:solidFill>
                        <a:srgbClr val="C9DAF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9DAF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9DAF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9DAF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</a:tr>
              <a:tr h="5101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solidFill>
                            <a:srgbClr val="FFFFFF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top</a:t>
                      </a:r>
                      <a:endParaRPr sz="1150">
                        <a:solidFill>
                          <a:srgbClr val="FFFFFF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 anchor="ctr">
                    <a:lnL cap="flat" cmpd="sng" w="19050">
                      <a:solidFill>
                        <a:srgbClr val="C9DAF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9DAF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9DAF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9DAF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solidFill>
                            <a:srgbClr val="FFFFFF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i feel on the verge of tears from weariness i ...</a:t>
                      </a:r>
                      <a:endParaRPr sz="1150">
                        <a:solidFill>
                          <a:srgbClr val="FFFFFF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 anchor="ctr">
                    <a:lnL cap="flat" cmpd="sng" w="19050">
                      <a:solidFill>
                        <a:srgbClr val="C9DAF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9DAF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9DAF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9DAF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solidFill>
                            <a:srgbClr val="FFFFFF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joy</a:t>
                      </a:r>
                      <a:endParaRPr sz="1150">
                        <a:solidFill>
                          <a:srgbClr val="FFFFFF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 anchor="ctr">
                    <a:lnL cap="flat" cmpd="sng" w="19050">
                      <a:solidFill>
                        <a:srgbClr val="C9DAF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9DAF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9DAF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9DAF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</a:tr>
              <a:tr h="3806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solidFill>
                            <a:srgbClr val="FFFFFF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freq</a:t>
                      </a:r>
                      <a:endParaRPr sz="1150">
                        <a:solidFill>
                          <a:srgbClr val="FFFFFF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 anchor="ctr">
                    <a:lnL cap="flat" cmpd="sng" w="19050">
                      <a:solidFill>
                        <a:srgbClr val="C9DAF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9DAF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9DAF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9DAF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solidFill>
                            <a:srgbClr val="FFFFFF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2</a:t>
                      </a:r>
                      <a:endParaRPr sz="1150">
                        <a:solidFill>
                          <a:srgbClr val="FFFFFF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 anchor="ctr">
                    <a:lnL cap="flat" cmpd="sng" w="19050">
                      <a:solidFill>
                        <a:srgbClr val="C9DAF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9DAF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9DAF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9DAF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solidFill>
                            <a:srgbClr val="FFFFFF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5362</a:t>
                      </a:r>
                      <a:endParaRPr sz="1150">
                        <a:solidFill>
                          <a:srgbClr val="FFFFFF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38100" marB="38100" marR="76200" marL="76200" anchor="ctr">
                    <a:lnL cap="flat" cmpd="sng" w="19050">
                      <a:solidFill>
                        <a:srgbClr val="C9DAF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9DAF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9DAF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9DAF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2A4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>
            <p:ph idx="4294967295" type="title"/>
          </p:nvPr>
        </p:nvSpPr>
        <p:spPr>
          <a:xfrm>
            <a:off x="953250" y="1418700"/>
            <a:ext cx="7237500" cy="23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/>
              <a:t>Preliminary </a:t>
            </a:r>
            <a:endParaRPr sz="6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/>
              <a:t>Data Exploration</a:t>
            </a:r>
            <a:endParaRPr sz="6100"/>
          </a:p>
        </p:txBody>
      </p:sp>
      <p:pic>
        <p:nvPicPr>
          <p:cNvPr id="150" name="Google Shape;1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3328" y="551600"/>
            <a:ext cx="3189475" cy="184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/>
          <p:nvPr>
            <p:ph type="title"/>
          </p:nvPr>
        </p:nvSpPr>
        <p:spPr>
          <a:xfrm>
            <a:off x="720000" y="4383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Visualise Data </a:t>
            </a:r>
            <a:r>
              <a:rPr lang="en">
                <a:solidFill>
                  <a:srgbClr val="F2F2F2"/>
                </a:solidFill>
              </a:rPr>
              <a:t>(</a:t>
            </a:r>
            <a:r>
              <a:rPr lang="en"/>
              <a:t>Count Plot of Emotions)</a:t>
            </a:r>
            <a:endParaRPr/>
          </a:p>
        </p:txBody>
      </p:sp>
      <p:pic>
        <p:nvPicPr>
          <p:cNvPr id="156" name="Google Shape;156;p30"/>
          <p:cNvPicPr preferRelativeResize="0"/>
          <p:nvPr/>
        </p:nvPicPr>
        <p:blipFill rotWithShape="1">
          <a:blip r:embed="rId4">
            <a:alphaModFix/>
          </a:blip>
          <a:srcRect b="23604" l="23466" r="2250" t="21513"/>
          <a:stretch/>
        </p:blipFill>
        <p:spPr>
          <a:xfrm>
            <a:off x="907075" y="1245250"/>
            <a:ext cx="7329850" cy="339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